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7" r:id="rId2"/>
  </p:sldIdLst>
  <p:sldSz cx="30275213" cy="42803763"/>
  <p:notesSz cx="6858000" cy="9144000"/>
  <p:defaultTextStyle>
    <a:defPPr>
      <a:defRPr lang="fr-FR"/>
    </a:defPPr>
    <a:lvl1pPr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2pPr>
    <a:lvl3pPr marL="132559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3pPr>
    <a:lvl4pPr marL="1988387"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4pPr>
    <a:lvl5pPr marL="265118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5pPr>
    <a:lvl6pPr marL="3313977" algn="l" defTabSz="662796" rtl="0" eaLnBrk="1" latinLnBrk="0" hangingPunct="1">
      <a:defRPr sz="3480" kern="1200">
        <a:solidFill>
          <a:schemeClr val="tx1"/>
        </a:solidFill>
        <a:latin typeface="Arial" charset="0"/>
        <a:ea typeface="ヒラギノ角ゴ Pro W3" charset="-128"/>
        <a:cs typeface="ヒラギノ角ゴ Pro W3" charset="-128"/>
      </a:defRPr>
    </a:lvl6pPr>
    <a:lvl7pPr marL="3976774" algn="l" defTabSz="662796" rtl="0" eaLnBrk="1" latinLnBrk="0" hangingPunct="1">
      <a:defRPr sz="3480" kern="1200">
        <a:solidFill>
          <a:schemeClr val="tx1"/>
        </a:solidFill>
        <a:latin typeface="Arial" charset="0"/>
        <a:ea typeface="ヒラギノ角ゴ Pro W3" charset="-128"/>
        <a:cs typeface="ヒラギノ角ゴ Pro W3" charset="-128"/>
      </a:defRPr>
    </a:lvl7pPr>
    <a:lvl8pPr marL="4639568" algn="l" defTabSz="662796" rtl="0" eaLnBrk="1" latinLnBrk="0" hangingPunct="1">
      <a:defRPr sz="3480" kern="1200">
        <a:solidFill>
          <a:schemeClr val="tx1"/>
        </a:solidFill>
        <a:latin typeface="Arial" charset="0"/>
        <a:ea typeface="ヒラギノ角ゴ Pro W3" charset="-128"/>
        <a:cs typeface="ヒラギノ角ゴ Pro W3" charset="-128"/>
      </a:defRPr>
    </a:lvl8pPr>
    <a:lvl9pPr marL="5302364" algn="l" defTabSz="662796" rtl="0" eaLnBrk="1" latinLnBrk="0" hangingPunct="1">
      <a:defRPr sz="3480" kern="1200">
        <a:solidFill>
          <a:schemeClr val="tx1"/>
        </a:solidFill>
        <a:latin typeface="Arial" charset="0"/>
        <a:ea typeface="ヒラギノ角ゴ Pro W3" charset="-128"/>
        <a:cs typeface="ヒラギノ角ゴ Pro W3" charset="-128"/>
      </a:defRPr>
    </a:lvl9pPr>
  </p:defaultTextStyle>
  <p:extLst>
    <p:ext uri="{EFAFB233-063F-42B5-8137-9DF3F51BA10A}">
      <p15:sldGuideLst xmlns:p15="http://schemas.microsoft.com/office/powerpoint/2012/main">
        <p15:guide id="1" orient="horz" pos="5350" userDrawn="1">
          <p15:clr>
            <a:srgbClr val="A4A3A4"/>
          </p15:clr>
        </p15:guide>
        <p15:guide id="2" pos="95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MT" initials="IMT" lastIdx="3" clrIdx="0"/>
  <p:cmAuthor id="1" name="Institut Mines-Télécom" initials="Note" lastIdx="3" clrIdx="1"/>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1238"/>
    <a:srgbClr val="F89A1E"/>
    <a:srgbClr val="BFCF3E"/>
    <a:srgbClr val="B4C325"/>
    <a:srgbClr val="7E635A"/>
    <a:srgbClr val="A8B50A"/>
    <a:srgbClr val="6D50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6" autoAdjust="0"/>
    <p:restoredTop sz="96532" autoAdjust="0"/>
  </p:normalViewPr>
  <p:slideViewPr>
    <p:cSldViewPr showGuides="1">
      <p:cViewPr>
        <p:scale>
          <a:sx n="48" d="100"/>
          <a:sy n="48" d="100"/>
        </p:scale>
        <p:origin x="2816" y="-1544"/>
      </p:cViewPr>
      <p:guideLst>
        <p:guide orient="horz" pos="5350"/>
        <p:guide pos="95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png>
</file>

<file path=ppt/media/image10.tiff>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pPr>
              <a:defRPr/>
            </a:pPr>
            <a:endParaRPr lang="fr-FR"/>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pPr>
              <a:defRPr/>
            </a:pPr>
            <a:endParaRPr lang="fr-FR"/>
          </a:p>
        </p:txBody>
      </p:sp>
      <p:sp>
        <p:nvSpPr>
          <p:cNvPr id="13316" name="Rectangle 4"/>
          <p:cNvSpPr>
            <a:spLocks noGrp="1" noRot="1" noChangeAspect="1" noChangeArrowheads="1" noTextEdit="1"/>
          </p:cNvSpPr>
          <p:nvPr>
            <p:ph type="sldImg" idx="2"/>
          </p:nvPr>
        </p:nvSpPr>
        <p:spPr bwMode="auto">
          <a:xfrm>
            <a:off x="2216150" y="685800"/>
            <a:ext cx="24257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pPr>
              <a:defRPr/>
            </a:pPr>
            <a:endParaRPr lang="fr-FR"/>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pPr>
              <a:defRPr/>
            </a:pPr>
            <a:fld id="{919E8FE1-73A9-7F4B-8D4E-EC9CC0AF2E42}" type="slidenum">
              <a:rPr lang="fr-FR"/>
              <a:pPr>
                <a:defRPr/>
              </a:pPr>
              <a:t>‹#›</a:t>
            </a:fld>
            <a:endParaRPr lang="fr-FR"/>
          </a:p>
        </p:txBody>
      </p:sp>
    </p:spTree>
    <p:extLst>
      <p:ext uri="{BB962C8B-B14F-4D97-AF65-F5344CB8AC3E}">
        <p14:creationId xmlns:p14="http://schemas.microsoft.com/office/powerpoint/2010/main" val="8811624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4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2pPr>
    <a:lvl3pPr marL="132559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3pPr>
    <a:lvl4pPr marL="1988387"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4pPr>
    <a:lvl5pPr marL="265118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5pPr>
    <a:lvl6pPr marL="3313977" algn="l" defTabSz="662796" rtl="0" eaLnBrk="1" latinLnBrk="0" hangingPunct="1">
      <a:defRPr sz="1740" kern="1200">
        <a:solidFill>
          <a:schemeClr val="tx1"/>
        </a:solidFill>
        <a:latin typeface="+mn-lt"/>
        <a:ea typeface="+mn-ea"/>
        <a:cs typeface="+mn-cs"/>
      </a:defRPr>
    </a:lvl6pPr>
    <a:lvl7pPr marL="3976774" algn="l" defTabSz="662796" rtl="0" eaLnBrk="1" latinLnBrk="0" hangingPunct="1">
      <a:defRPr sz="1740" kern="1200">
        <a:solidFill>
          <a:schemeClr val="tx1"/>
        </a:solidFill>
        <a:latin typeface="+mn-lt"/>
        <a:ea typeface="+mn-ea"/>
        <a:cs typeface="+mn-cs"/>
      </a:defRPr>
    </a:lvl7pPr>
    <a:lvl8pPr marL="4639568" algn="l" defTabSz="662796" rtl="0" eaLnBrk="1" latinLnBrk="0" hangingPunct="1">
      <a:defRPr sz="1740" kern="1200">
        <a:solidFill>
          <a:schemeClr val="tx1"/>
        </a:solidFill>
        <a:latin typeface="+mn-lt"/>
        <a:ea typeface="+mn-ea"/>
        <a:cs typeface="+mn-cs"/>
      </a:defRPr>
    </a:lvl8pPr>
    <a:lvl9pPr marL="5302364" algn="l" defTabSz="662796" rtl="0" eaLnBrk="1" latinLnBrk="0" hangingPunct="1">
      <a:defRPr sz="174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269807" y="13295968"/>
            <a:ext cx="25735600" cy="9176953"/>
          </a:xfrm>
        </p:spPr>
        <p:txBody>
          <a:bodyPr/>
          <a:lstStyle/>
          <a:p>
            <a:r>
              <a:rPr lang="fr-FR"/>
              <a:t>Cliquez et modifiez le titre</a:t>
            </a:r>
          </a:p>
        </p:txBody>
      </p:sp>
      <p:sp>
        <p:nvSpPr>
          <p:cNvPr id="3" name="Sous-titre 2"/>
          <p:cNvSpPr>
            <a:spLocks noGrp="1"/>
          </p:cNvSpPr>
          <p:nvPr>
            <p:ph type="subTitle" idx="1"/>
          </p:nvPr>
        </p:nvSpPr>
        <p:spPr>
          <a:xfrm>
            <a:off x="4541839" y="24256409"/>
            <a:ext cx="21191535" cy="10936852"/>
          </a:xfrm>
        </p:spPr>
        <p:txBody>
          <a:bodyPr/>
          <a:lstStyle>
            <a:lvl1pPr marL="0" indent="0" algn="ctr">
              <a:buNone/>
              <a:defRPr/>
            </a:lvl1pPr>
            <a:lvl2pPr marL="640903" indent="0" algn="ctr">
              <a:buNone/>
              <a:defRPr/>
            </a:lvl2pPr>
            <a:lvl3pPr marL="1281806" indent="0" algn="ctr">
              <a:buNone/>
              <a:defRPr/>
            </a:lvl3pPr>
            <a:lvl4pPr marL="1922709" indent="0" algn="ctr">
              <a:buNone/>
              <a:defRPr/>
            </a:lvl4pPr>
            <a:lvl5pPr marL="2563612" indent="0" algn="ctr">
              <a:buNone/>
              <a:defRPr/>
            </a:lvl5pPr>
            <a:lvl6pPr marL="3204515" indent="0" algn="ctr">
              <a:buNone/>
              <a:defRPr/>
            </a:lvl6pPr>
            <a:lvl7pPr marL="3845418" indent="0" algn="ctr">
              <a:buNone/>
              <a:defRPr/>
            </a:lvl7pPr>
            <a:lvl8pPr marL="4486321" indent="0" algn="ctr">
              <a:buNone/>
              <a:defRPr/>
            </a:lvl8pPr>
            <a:lvl9pPr marL="5127224" indent="0" algn="ctr">
              <a:buNone/>
              <a:defRPr/>
            </a:lvl9pPr>
          </a:lstStyle>
          <a:p>
            <a:r>
              <a:rPr lang="fr-FR"/>
              <a:t>Cliquez pour modifier le style des sous-titres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F3618DBB-A609-6C4C-AE65-F4F039DDCBBA}"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B883292-9D45-3B4D-A9BD-0054C93465C3}"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21572063" y="0"/>
            <a:ext cx="6433344" cy="38047789"/>
          </a:xfrm>
        </p:spPr>
        <p:txBody>
          <a:bodyPr vert="eaVert"/>
          <a:lstStyle/>
          <a:p>
            <a:r>
              <a:rPr lang="fr-FR"/>
              <a:t>Cliquez et modifiez le titre</a:t>
            </a:r>
          </a:p>
        </p:txBody>
      </p:sp>
      <p:sp>
        <p:nvSpPr>
          <p:cNvPr id="3" name="Espace réservé du texte vertical 2"/>
          <p:cNvSpPr>
            <a:spLocks noGrp="1"/>
          </p:cNvSpPr>
          <p:nvPr>
            <p:ph type="body" orient="vert" idx="1"/>
          </p:nvPr>
        </p:nvSpPr>
        <p:spPr>
          <a:xfrm>
            <a:off x="2269809" y="0"/>
            <a:ext cx="19088627" cy="3804778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AD0EEBC-1641-B149-8682-47F2A1D53BB8}" type="slidenum">
              <a:rPr lang="fr-FR"/>
              <a:pPr>
                <a:defRP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xfrm>
            <a:off x="2269809" y="38998515"/>
            <a:ext cx="6308727" cy="2854528"/>
          </a:xfrm>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A238F6C-F8A5-F647-8AC7-5E73EDAF4A4E}"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2392199" y="27504911"/>
            <a:ext cx="25733374" cy="8502247"/>
          </a:xfrm>
        </p:spPr>
        <p:txBody>
          <a:bodyPr anchor="t"/>
          <a:lstStyle>
            <a:lvl1pPr algn="l">
              <a:defRPr sz="5607" b="1" cap="all"/>
            </a:lvl1pPr>
          </a:lstStyle>
          <a:p>
            <a:r>
              <a:rPr lang="fr-FR"/>
              <a:t>Cliquez et modifiez le titre</a:t>
            </a:r>
          </a:p>
        </p:txBody>
      </p:sp>
      <p:sp>
        <p:nvSpPr>
          <p:cNvPr id="3" name="Espace réservé du texte 2"/>
          <p:cNvSpPr>
            <a:spLocks noGrp="1"/>
          </p:cNvSpPr>
          <p:nvPr>
            <p:ph type="body" idx="1"/>
          </p:nvPr>
        </p:nvSpPr>
        <p:spPr>
          <a:xfrm>
            <a:off x="2392199" y="18141586"/>
            <a:ext cx="25733374" cy="9363324"/>
          </a:xfrm>
        </p:spPr>
        <p:txBody>
          <a:bodyPr anchor="b"/>
          <a:lstStyle>
            <a:lvl1pPr marL="0" indent="0">
              <a:buNone/>
              <a:defRPr sz="2804"/>
            </a:lvl1pPr>
            <a:lvl2pPr marL="640903" indent="0">
              <a:buNone/>
              <a:defRPr sz="2523"/>
            </a:lvl2pPr>
            <a:lvl3pPr marL="1281806" indent="0">
              <a:buNone/>
              <a:defRPr sz="2243"/>
            </a:lvl3pPr>
            <a:lvl4pPr marL="1922709" indent="0">
              <a:buNone/>
              <a:defRPr sz="1963"/>
            </a:lvl4pPr>
            <a:lvl5pPr marL="2563612" indent="0">
              <a:buNone/>
              <a:defRPr sz="1963"/>
            </a:lvl5pPr>
            <a:lvl6pPr marL="3204515" indent="0">
              <a:buNone/>
              <a:defRPr sz="1963"/>
            </a:lvl6pPr>
            <a:lvl7pPr marL="3845418" indent="0">
              <a:buNone/>
              <a:defRPr sz="1963"/>
            </a:lvl7pPr>
            <a:lvl8pPr marL="4486321" indent="0">
              <a:buNone/>
              <a:defRPr sz="1963"/>
            </a:lvl8pPr>
            <a:lvl9pPr marL="5127224" indent="0">
              <a:buNone/>
              <a:defRPr sz="1963"/>
            </a:lvl9pPr>
          </a:lstStyle>
          <a:p>
            <a:pPr lvl="0"/>
            <a:r>
              <a:rPr lang="fr-FR"/>
              <a:t>Cliquez pour modifier les styles du texte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0F92167-A23B-3C4D-A19D-25B8CB1D169B}"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sz="half" idx="1"/>
          </p:nvPr>
        </p:nvSpPr>
        <p:spPr>
          <a:xfrm>
            <a:off x="2269808" y="12366477"/>
            <a:ext cx="12759873"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15243310" y="12366477"/>
            <a:ext cx="12762099"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F81A99C8-7A69-4841-8334-964294B45750}"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1513205" y="1715076"/>
            <a:ext cx="27248804" cy="7133961"/>
          </a:xfrm>
        </p:spPr>
        <p:txBody>
          <a:bodyPr/>
          <a:lstStyle>
            <a:lvl1pPr>
              <a:defRPr/>
            </a:lvl1pPr>
          </a:lstStyle>
          <a:p>
            <a:r>
              <a:rPr lang="fr-FR"/>
              <a:t>Cliquez et modifiez le titre</a:t>
            </a:r>
          </a:p>
        </p:txBody>
      </p:sp>
      <p:sp>
        <p:nvSpPr>
          <p:cNvPr id="3" name="Espace réservé du texte 2"/>
          <p:cNvSpPr>
            <a:spLocks noGrp="1"/>
          </p:cNvSpPr>
          <p:nvPr>
            <p:ph type="body" idx="1"/>
          </p:nvPr>
        </p:nvSpPr>
        <p:spPr>
          <a:xfrm>
            <a:off x="1513206" y="9580365"/>
            <a:ext cx="13376282"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4" name="Espace réservé du contenu 3"/>
          <p:cNvSpPr>
            <a:spLocks noGrp="1"/>
          </p:cNvSpPr>
          <p:nvPr>
            <p:ph sz="half" idx="2"/>
          </p:nvPr>
        </p:nvSpPr>
        <p:spPr>
          <a:xfrm>
            <a:off x="1513206" y="13574344"/>
            <a:ext cx="13376282"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15379054" y="9580365"/>
            <a:ext cx="13382957"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6" name="Espace réservé du contenu 5"/>
          <p:cNvSpPr>
            <a:spLocks noGrp="1"/>
          </p:cNvSpPr>
          <p:nvPr>
            <p:ph sz="quarter" idx="4"/>
          </p:nvPr>
        </p:nvSpPr>
        <p:spPr>
          <a:xfrm>
            <a:off x="15379054" y="13574344"/>
            <a:ext cx="13382957"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8"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9" name="Rectangle 6"/>
          <p:cNvSpPr>
            <a:spLocks noGrp="1" noChangeArrowheads="1"/>
          </p:cNvSpPr>
          <p:nvPr userDrawn="1">
            <p:ph type="sldNum" sz="quarter" idx="12"/>
          </p:nvPr>
        </p:nvSpPr>
        <p:spPr>
          <a:ln/>
        </p:spPr>
        <p:txBody>
          <a:bodyPr/>
          <a:lstStyle>
            <a:lvl1pPr>
              <a:defRPr/>
            </a:lvl1pPr>
          </a:lstStyle>
          <a:p>
            <a:pPr>
              <a:defRPr/>
            </a:pPr>
            <a:fld id="{B46413B6-E4FB-694D-9F28-20B6F5104259}"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4"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5" name="Rectangle 6"/>
          <p:cNvSpPr>
            <a:spLocks noGrp="1" noChangeArrowheads="1"/>
          </p:cNvSpPr>
          <p:nvPr userDrawn="1">
            <p:ph type="sldNum" sz="quarter" idx="12"/>
          </p:nvPr>
        </p:nvSpPr>
        <p:spPr>
          <a:ln/>
        </p:spPr>
        <p:txBody>
          <a:bodyPr/>
          <a:lstStyle>
            <a:lvl1pPr>
              <a:defRPr/>
            </a:lvl1pPr>
          </a:lstStyle>
          <a:p>
            <a:pPr>
              <a:defRPr/>
            </a:pPr>
            <a:fld id="{ECC342CB-0C65-5F4F-9C0C-853269F95ED0}"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3"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4" name="Rectangle 6"/>
          <p:cNvSpPr>
            <a:spLocks noGrp="1" noChangeArrowheads="1"/>
          </p:cNvSpPr>
          <p:nvPr userDrawn="1">
            <p:ph type="sldNum" sz="quarter" idx="12"/>
          </p:nvPr>
        </p:nvSpPr>
        <p:spPr>
          <a:ln/>
        </p:spPr>
        <p:txBody>
          <a:bodyPr/>
          <a:lstStyle>
            <a:lvl1pPr>
              <a:defRPr/>
            </a:lvl1pPr>
          </a:lstStyle>
          <a:p>
            <a:pPr>
              <a:defRPr/>
            </a:pPr>
            <a:fld id="{31C6928A-FD25-224E-9BEC-25812EA1FE44}"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513204" y="1703281"/>
            <a:ext cx="9960445" cy="7254276"/>
          </a:xfrm>
        </p:spPr>
        <p:txBody>
          <a:bodyPr anchor="b"/>
          <a:lstStyle>
            <a:lvl1pPr algn="l">
              <a:defRPr sz="2804" b="1"/>
            </a:lvl1pPr>
          </a:lstStyle>
          <a:p>
            <a:r>
              <a:rPr lang="fr-FR"/>
              <a:t>Cliquez et modifiez le titre</a:t>
            </a:r>
          </a:p>
        </p:txBody>
      </p:sp>
      <p:sp>
        <p:nvSpPr>
          <p:cNvPr id="3" name="Espace réservé du contenu 2"/>
          <p:cNvSpPr>
            <a:spLocks noGrp="1"/>
          </p:cNvSpPr>
          <p:nvPr>
            <p:ph idx="1"/>
          </p:nvPr>
        </p:nvSpPr>
        <p:spPr>
          <a:xfrm>
            <a:off x="11836376" y="1703281"/>
            <a:ext cx="16925635" cy="36533238"/>
          </a:xfrm>
        </p:spPr>
        <p:txBody>
          <a:bodyPr/>
          <a:lstStyle>
            <a:lvl1pPr>
              <a:defRPr sz="4486"/>
            </a:lvl1pPr>
            <a:lvl2pPr>
              <a:defRPr sz="3925"/>
            </a:lvl2pPr>
            <a:lvl3pPr>
              <a:defRPr sz="3364"/>
            </a:lvl3pPr>
            <a:lvl4pPr>
              <a:defRPr sz="2804"/>
            </a:lvl4pPr>
            <a:lvl5pPr>
              <a:defRPr sz="2804"/>
            </a:lvl5pPr>
            <a:lvl6pPr>
              <a:defRPr sz="2804"/>
            </a:lvl6pPr>
            <a:lvl7pPr>
              <a:defRPr sz="2804"/>
            </a:lvl7pPr>
            <a:lvl8pPr>
              <a:defRPr sz="2804"/>
            </a:lvl8pPr>
            <a:lvl9pPr>
              <a:defRPr sz="2804"/>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1513204" y="8957556"/>
            <a:ext cx="9960445" cy="29278962"/>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90B6556E-4DA8-E942-9294-DBB56DFE0086}"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5934878" y="29963108"/>
            <a:ext cx="18165127" cy="3536311"/>
          </a:xfrm>
        </p:spPr>
        <p:txBody>
          <a:bodyPr anchor="b"/>
          <a:lstStyle>
            <a:lvl1pPr algn="l">
              <a:defRPr sz="2804" b="1"/>
            </a:lvl1pPr>
          </a:lstStyle>
          <a:p>
            <a:r>
              <a:rPr lang="fr-FR"/>
              <a:t>Cliquez et modifiez le titre</a:t>
            </a:r>
          </a:p>
        </p:txBody>
      </p:sp>
      <p:sp>
        <p:nvSpPr>
          <p:cNvPr id="3" name="Espace réservé pour une image  2"/>
          <p:cNvSpPr>
            <a:spLocks noGrp="1"/>
          </p:cNvSpPr>
          <p:nvPr>
            <p:ph type="pic" idx="1"/>
          </p:nvPr>
        </p:nvSpPr>
        <p:spPr>
          <a:xfrm>
            <a:off x="5934878" y="3824124"/>
            <a:ext cx="18165127" cy="25683673"/>
          </a:xfrm>
        </p:spPr>
        <p:txBody>
          <a:bodyPr/>
          <a:lstStyle>
            <a:lvl1pPr marL="0" indent="0">
              <a:buNone/>
              <a:defRPr sz="4486"/>
            </a:lvl1pPr>
            <a:lvl2pPr marL="640903" indent="0">
              <a:buNone/>
              <a:defRPr sz="3925"/>
            </a:lvl2pPr>
            <a:lvl3pPr marL="1281806" indent="0">
              <a:buNone/>
              <a:defRPr sz="3364"/>
            </a:lvl3pPr>
            <a:lvl4pPr marL="1922709" indent="0">
              <a:buNone/>
              <a:defRPr sz="2804"/>
            </a:lvl4pPr>
            <a:lvl5pPr marL="2563612" indent="0">
              <a:buNone/>
              <a:defRPr sz="2804"/>
            </a:lvl5pPr>
            <a:lvl6pPr marL="3204515" indent="0">
              <a:buNone/>
              <a:defRPr sz="2804"/>
            </a:lvl6pPr>
            <a:lvl7pPr marL="3845418" indent="0">
              <a:buNone/>
              <a:defRPr sz="2804"/>
            </a:lvl7pPr>
            <a:lvl8pPr marL="4486321" indent="0">
              <a:buNone/>
              <a:defRPr sz="2804"/>
            </a:lvl8pPr>
            <a:lvl9pPr marL="5127224" indent="0">
              <a:buNone/>
              <a:defRPr sz="2804"/>
            </a:lvl9pPr>
          </a:lstStyle>
          <a:p>
            <a:pPr lvl="0"/>
            <a:endParaRPr lang="fr-FR" noProof="0"/>
          </a:p>
        </p:txBody>
      </p:sp>
      <p:sp>
        <p:nvSpPr>
          <p:cNvPr id="4" name="Espace réservé du texte 3"/>
          <p:cNvSpPr>
            <a:spLocks noGrp="1"/>
          </p:cNvSpPr>
          <p:nvPr>
            <p:ph type="body" sz="half" idx="2"/>
          </p:nvPr>
        </p:nvSpPr>
        <p:spPr>
          <a:xfrm>
            <a:off x="5934878" y="33499420"/>
            <a:ext cx="18165127" cy="5024913"/>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5B1576D0-2758-A04E-A3AE-16CDB9CACDBF}"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p:nvPr/>
        </p:nvSpPr>
        <p:spPr bwMode="auto">
          <a:xfrm rot="16200000">
            <a:off x="14484142" y="27007972"/>
            <a:ext cx="1306933" cy="30275214"/>
          </a:xfrm>
          <a:prstGeom prst="rect">
            <a:avLst/>
          </a:prstGeom>
          <a:solidFill>
            <a:srgbClr val="BF1238"/>
          </a:solidFill>
          <a:ln>
            <a:noFill/>
          </a:ln>
          <a:effectLst/>
        </p:spPr>
        <p:style>
          <a:lnRef idx="1">
            <a:schemeClr val="accent1"/>
          </a:lnRef>
          <a:fillRef idx="3">
            <a:schemeClr val="accent1"/>
          </a:fillRef>
          <a:effectRef idx="2">
            <a:schemeClr val="accent1"/>
          </a:effectRef>
          <a:fontRef idx="minor">
            <a:schemeClr val="lt1"/>
          </a:fontRef>
        </p:style>
      </p:sp>
      <p:grpSp>
        <p:nvGrpSpPr>
          <p:cNvPr id="1030" name="Group 21"/>
          <p:cNvGrpSpPr>
            <a:grpSpLocks/>
          </p:cNvGrpSpPr>
          <p:nvPr/>
        </p:nvGrpSpPr>
        <p:grpSpPr bwMode="auto">
          <a:xfrm>
            <a:off x="1" y="2105"/>
            <a:ext cx="22554429" cy="5134575"/>
            <a:chOff x="0" y="0"/>
            <a:chExt cx="9648" cy="2494"/>
          </a:xfrm>
          <a:solidFill>
            <a:srgbClr val="BF1238"/>
          </a:solidFill>
        </p:grpSpPr>
        <p:grpSp>
          <p:nvGrpSpPr>
            <p:cNvPr id="1040" name="Group 10"/>
            <p:cNvGrpSpPr>
              <a:grpSpLocks/>
            </p:cNvGrpSpPr>
            <p:nvPr userDrawn="1"/>
          </p:nvGrpSpPr>
          <p:grpSpPr bwMode="auto">
            <a:xfrm>
              <a:off x="0" y="0"/>
              <a:ext cx="9648" cy="2494"/>
              <a:chOff x="0" y="0"/>
              <a:chExt cx="9648" cy="2494"/>
            </a:xfrm>
            <a:grpFill/>
          </p:grpSpPr>
          <p:sp>
            <p:nvSpPr>
              <p:cNvPr id="2" name="AutoShape 8"/>
              <p:cNvSpPr>
                <a:spLocks noChangeArrowheads="1"/>
              </p:cNvSpPr>
              <p:nvPr userDrawn="1"/>
            </p:nvSpPr>
            <p:spPr bwMode="auto">
              <a:xfrm>
                <a:off x="2736" y="0"/>
                <a:ext cx="6912" cy="2494"/>
              </a:xfrm>
              <a:prstGeom prst="roundRect">
                <a:avLst>
                  <a:gd name="adj" fmla="val 8257"/>
                </a:avLst>
              </a:prstGeom>
              <a:grpFill/>
              <a:ln w="9525">
                <a:noFill/>
                <a:round/>
                <a:headEnd/>
                <a:tailEnd/>
              </a:ln>
            </p:spPr>
            <p:txBody>
              <a:bodyPr wrap="none" anchor="ctr">
                <a:prstTxWarp prst="textNoShape">
                  <a:avLst/>
                </a:prstTxWarp>
              </a:bodyPr>
              <a:lstStyle/>
              <a:p>
                <a:pPr>
                  <a:defRPr/>
                </a:pPr>
                <a:endParaRPr lang="fr-FR" sz="4878"/>
              </a:p>
            </p:txBody>
          </p:sp>
          <p:sp>
            <p:nvSpPr>
              <p:cNvPr id="3" name="Rectangle 9"/>
              <p:cNvSpPr>
                <a:spLocks noChangeArrowheads="1"/>
              </p:cNvSpPr>
              <p:nvPr userDrawn="1"/>
            </p:nvSpPr>
            <p:spPr bwMode="auto">
              <a:xfrm>
                <a:off x="0" y="0"/>
                <a:ext cx="3401" cy="2494"/>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43" name="Rectangle 19"/>
            <p:cNvSpPr>
              <a:spLocks noChangeArrowheads="1"/>
            </p:cNvSpPr>
            <p:nvPr userDrawn="1"/>
          </p:nvSpPr>
          <p:spPr bwMode="auto">
            <a:xfrm>
              <a:off x="4224" y="0"/>
              <a:ext cx="5424" cy="1056"/>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31" name="Rectangle 3"/>
          <p:cNvSpPr>
            <a:spLocks noGrp="1" noChangeArrowheads="1"/>
          </p:cNvSpPr>
          <p:nvPr>
            <p:ph type="body" idx="1"/>
          </p:nvPr>
        </p:nvSpPr>
        <p:spPr bwMode="auto">
          <a:xfrm>
            <a:off x="2269807" y="12366477"/>
            <a:ext cx="25735600" cy="25681314"/>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p:ph type="dt" sz="half" idx="2"/>
          </p:nvPr>
        </p:nvSpPr>
        <p:spPr bwMode="auto">
          <a:xfrm>
            <a:off x="2269809"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defRPr sz="6168"/>
            </a:lvl1pPr>
          </a:lstStyle>
          <a:p>
            <a:pPr>
              <a:defRPr/>
            </a:pPr>
            <a:endParaRPr lang="fr-FR"/>
          </a:p>
        </p:txBody>
      </p:sp>
      <p:sp>
        <p:nvSpPr>
          <p:cNvPr id="1029" name="Rectangle 5"/>
          <p:cNvSpPr>
            <a:spLocks noGrp="1" noChangeArrowheads="1"/>
          </p:cNvSpPr>
          <p:nvPr>
            <p:ph type="ftr" sz="quarter" idx="3"/>
          </p:nvPr>
        </p:nvSpPr>
        <p:spPr bwMode="auto">
          <a:xfrm>
            <a:off x="10343197" y="38998515"/>
            <a:ext cx="9588820"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ctr">
              <a:defRPr sz="6168"/>
            </a:lvl1pPr>
          </a:lstStyle>
          <a:p>
            <a:pPr>
              <a:defRPr/>
            </a:pPr>
            <a:endParaRPr lang="fr-FR"/>
          </a:p>
        </p:txBody>
      </p:sp>
      <p:sp>
        <p:nvSpPr>
          <p:cNvPr id="5" name="Rectangle 6"/>
          <p:cNvSpPr>
            <a:spLocks noGrp="1" noChangeArrowheads="1"/>
          </p:cNvSpPr>
          <p:nvPr>
            <p:ph type="sldNum" sz="quarter" idx="4"/>
          </p:nvPr>
        </p:nvSpPr>
        <p:spPr bwMode="auto">
          <a:xfrm>
            <a:off x="21696681"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r">
              <a:defRPr sz="6168"/>
            </a:lvl1pPr>
          </a:lstStyle>
          <a:p>
            <a:pPr>
              <a:defRPr/>
            </a:pPr>
            <a:fld id="{69466F48-5A00-C344-9631-A4FFAF03AC20}" type="slidenum">
              <a:rPr lang="fr-FR"/>
              <a:pPr>
                <a:defRPr/>
              </a:pPr>
              <a:t>‹#›</a:t>
            </a:fld>
            <a:endParaRPr lang="fr-FR"/>
          </a:p>
        </p:txBody>
      </p:sp>
      <p:sp>
        <p:nvSpPr>
          <p:cNvPr id="1035" name="Rectangle 2"/>
          <p:cNvSpPr>
            <a:spLocks noGrp="1" noChangeArrowheads="1"/>
          </p:cNvSpPr>
          <p:nvPr>
            <p:ph type="title"/>
          </p:nvPr>
        </p:nvSpPr>
        <p:spPr bwMode="auto">
          <a:xfrm>
            <a:off x="6302051" y="0"/>
            <a:ext cx="15060833" cy="5888348"/>
          </a:xfrm>
          <a:prstGeom prst="rect">
            <a:avLst/>
          </a:prstGeom>
          <a:noFill/>
          <a:ln w="9525">
            <a:noFill/>
            <a:miter lim="800000"/>
            <a:headEnd/>
            <a:tailEnd/>
          </a:ln>
        </p:spPr>
        <p:txBody>
          <a:bodyPr vert="horz" wrap="square" lIns="288009" tIns="144004" rIns="288009" bIns="144004" numCol="1" anchor="ctr" anchorCtr="0" compatLnSpc="1">
            <a:prstTxWarp prst="textNoShape">
              <a:avLst/>
            </a:prstTxWarp>
          </a:bodyPr>
          <a:lstStyle/>
          <a:p>
            <a:pPr lvl="0"/>
            <a:r>
              <a:rPr lang="fr-FR" dirty="0"/>
              <a:t>Cliquez et modifiez le titre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036799" rtl="0" eaLnBrk="0" fontAlgn="base" hangingPunct="0">
        <a:spcBef>
          <a:spcPct val="0"/>
        </a:spcBef>
        <a:spcAft>
          <a:spcPct val="0"/>
        </a:spcAft>
        <a:defRPr sz="7990">
          <a:solidFill>
            <a:schemeClr val="bg1"/>
          </a:solidFill>
          <a:latin typeface="+mj-lt"/>
          <a:ea typeface="+mj-ea"/>
          <a:cs typeface="+mj-cs"/>
        </a:defRPr>
      </a:lvl1pPr>
      <a:lvl2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2pPr>
      <a:lvl3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3pPr>
      <a:lvl4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4pPr>
      <a:lvl5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5pPr>
      <a:lvl6pPr marL="640903"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6pPr>
      <a:lvl7pPr marL="1281806"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7pPr>
      <a:lvl8pPr marL="1922709"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8pPr>
      <a:lvl9pPr marL="2563612"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9pPr>
    </p:titleStyle>
    <p:bodyStyle>
      <a:lvl1pPr marL="1513243" indent="-1513243" algn="l" defTabSz="4036799" rtl="0" eaLnBrk="0" fontAlgn="base" hangingPunct="0">
        <a:spcBef>
          <a:spcPct val="20000"/>
        </a:spcBef>
        <a:spcAft>
          <a:spcPct val="0"/>
        </a:spcAft>
        <a:buChar char="•"/>
        <a:defRPr sz="14158">
          <a:solidFill>
            <a:schemeClr val="tx1"/>
          </a:solidFill>
          <a:latin typeface="+mn-lt"/>
          <a:ea typeface="+mn-ea"/>
          <a:cs typeface="+mn-cs"/>
        </a:defRPr>
      </a:lvl1pPr>
      <a:lvl2pPr marL="3280177" indent="-1261778" algn="l" defTabSz="4036799" rtl="0" eaLnBrk="0" fontAlgn="base" hangingPunct="0">
        <a:spcBef>
          <a:spcPct val="20000"/>
        </a:spcBef>
        <a:spcAft>
          <a:spcPct val="0"/>
        </a:spcAft>
        <a:buChar char="–"/>
        <a:defRPr sz="12336">
          <a:solidFill>
            <a:schemeClr val="tx1"/>
          </a:solidFill>
          <a:latin typeface="+mn-lt"/>
          <a:ea typeface="+mn-ea"/>
        </a:defRPr>
      </a:lvl2pPr>
      <a:lvl3pPr marL="5047111" indent="-1010312" algn="l" defTabSz="4036799" rtl="0" eaLnBrk="0" fontAlgn="base" hangingPunct="0">
        <a:spcBef>
          <a:spcPct val="20000"/>
        </a:spcBef>
        <a:spcAft>
          <a:spcPct val="0"/>
        </a:spcAft>
        <a:buChar char="•"/>
        <a:defRPr sz="10654">
          <a:solidFill>
            <a:schemeClr val="tx1"/>
          </a:solidFill>
          <a:latin typeface="+mn-lt"/>
          <a:ea typeface="+mn-ea"/>
        </a:defRPr>
      </a:lvl3pPr>
      <a:lvl4pPr marL="7065511" indent="-1010312" algn="l" defTabSz="4036799" rtl="0" eaLnBrk="0" fontAlgn="base" hangingPunct="0">
        <a:spcBef>
          <a:spcPct val="20000"/>
        </a:spcBef>
        <a:spcAft>
          <a:spcPct val="0"/>
        </a:spcAft>
        <a:buChar char="–"/>
        <a:defRPr sz="8831">
          <a:solidFill>
            <a:schemeClr val="tx1"/>
          </a:solidFill>
          <a:latin typeface="+mn-lt"/>
          <a:ea typeface="+mn-ea"/>
        </a:defRPr>
      </a:lvl4pPr>
      <a:lvl5pPr marL="9083909" indent="-1010312" algn="l" defTabSz="4036799" rtl="0" eaLnBrk="0" fontAlgn="base" hangingPunct="0">
        <a:spcBef>
          <a:spcPct val="20000"/>
        </a:spcBef>
        <a:spcAft>
          <a:spcPct val="0"/>
        </a:spcAft>
        <a:buChar char="»"/>
        <a:defRPr sz="8831">
          <a:solidFill>
            <a:schemeClr val="tx1"/>
          </a:solidFill>
          <a:latin typeface="+mn-lt"/>
          <a:ea typeface="+mn-ea"/>
        </a:defRPr>
      </a:lvl5pPr>
      <a:lvl6pPr marL="9724812" indent="-1010312" algn="l" defTabSz="4036799" rtl="0" fontAlgn="base">
        <a:spcBef>
          <a:spcPct val="20000"/>
        </a:spcBef>
        <a:spcAft>
          <a:spcPct val="0"/>
        </a:spcAft>
        <a:buChar char="»"/>
        <a:defRPr sz="8831">
          <a:solidFill>
            <a:schemeClr val="tx1"/>
          </a:solidFill>
          <a:latin typeface="+mn-lt"/>
          <a:ea typeface="+mn-ea"/>
        </a:defRPr>
      </a:lvl6pPr>
      <a:lvl7pPr marL="10365715" indent="-1010312" algn="l" defTabSz="4036799" rtl="0" fontAlgn="base">
        <a:spcBef>
          <a:spcPct val="20000"/>
        </a:spcBef>
        <a:spcAft>
          <a:spcPct val="0"/>
        </a:spcAft>
        <a:buChar char="»"/>
        <a:defRPr sz="8831">
          <a:solidFill>
            <a:schemeClr val="tx1"/>
          </a:solidFill>
          <a:latin typeface="+mn-lt"/>
          <a:ea typeface="+mn-ea"/>
        </a:defRPr>
      </a:lvl7pPr>
      <a:lvl8pPr marL="11006618" indent="-1010312" algn="l" defTabSz="4036799" rtl="0" fontAlgn="base">
        <a:spcBef>
          <a:spcPct val="20000"/>
        </a:spcBef>
        <a:spcAft>
          <a:spcPct val="0"/>
        </a:spcAft>
        <a:buChar char="»"/>
        <a:defRPr sz="8831">
          <a:solidFill>
            <a:schemeClr val="tx1"/>
          </a:solidFill>
          <a:latin typeface="+mn-lt"/>
          <a:ea typeface="+mn-ea"/>
        </a:defRPr>
      </a:lvl8pPr>
      <a:lvl9pPr marL="11647521" indent="-1010312" algn="l" defTabSz="4036799" rtl="0" fontAlgn="base">
        <a:spcBef>
          <a:spcPct val="20000"/>
        </a:spcBef>
        <a:spcAft>
          <a:spcPct val="0"/>
        </a:spcAft>
        <a:buChar char="»"/>
        <a:defRPr sz="8831">
          <a:solidFill>
            <a:schemeClr val="tx1"/>
          </a:solidFill>
          <a:latin typeface="+mn-lt"/>
          <a:ea typeface="+mn-ea"/>
        </a:defRPr>
      </a:lvl9pPr>
    </p:bodyStyle>
    <p:otherStyle>
      <a:defPPr>
        <a:defRPr lang="fr-FR"/>
      </a:defPPr>
      <a:lvl1pPr marL="0" algn="l" defTabSz="640903" rtl="0" eaLnBrk="1" latinLnBrk="0" hangingPunct="1">
        <a:defRPr sz="2523" kern="1200">
          <a:solidFill>
            <a:schemeClr val="tx1"/>
          </a:solidFill>
          <a:latin typeface="+mn-lt"/>
          <a:ea typeface="+mn-ea"/>
          <a:cs typeface="+mn-cs"/>
        </a:defRPr>
      </a:lvl1pPr>
      <a:lvl2pPr marL="640903" algn="l" defTabSz="640903" rtl="0" eaLnBrk="1" latinLnBrk="0" hangingPunct="1">
        <a:defRPr sz="2523" kern="1200">
          <a:solidFill>
            <a:schemeClr val="tx1"/>
          </a:solidFill>
          <a:latin typeface="+mn-lt"/>
          <a:ea typeface="+mn-ea"/>
          <a:cs typeface="+mn-cs"/>
        </a:defRPr>
      </a:lvl2pPr>
      <a:lvl3pPr marL="1281806" algn="l" defTabSz="640903" rtl="0" eaLnBrk="1" latinLnBrk="0" hangingPunct="1">
        <a:defRPr sz="2523" kern="1200">
          <a:solidFill>
            <a:schemeClr val="tx1"/>
          </a:solidFill>
          <a:latin typeface="+mn-lt"/>
          <a:ea typeface="+mn-ea"/>
          <a:cs typeface="+mn-cs"/>
        </a:defRPr>
      </a:lvl3pPr>
      <a:lvl4pPr marL="1922709" algn="l" defTabSz="640903" rtl="0" eaLnBrk="1" latinLnBrk="0" hangingPunct="1">
        <a:defRPr sz="2523" kern="1200">
          <a:solidFill>
            <a:schemeClr val="tx1"/>
          </a:solidFill>
          <a:latin typeface="+mn-lt"/>
          <a:ea typeface="+mn-ea"/>
          <a:cs typeface="+mn-cs"/>
        </a:defRPr>
      </a:lvl4pPr>
      <a:lvl5pPr marL="2563612" algn="l" defTabSz="640903" rtl="0" eaLnBrk="1" latinLnBrk="0" hangingPunct="1">
        <a:defRPr sz="2523" kern="1200">
          <a:solidFill>
            <a:schemeClr val="tx1"/>
          </a:solidFill>
          <a:latin typeface="+mn-lt"/>
          <a:ea typeface="+mn-ea"/>
          <a:cs typeface="+mn-cs"/>
        </a:defRPr>
      </a:lvl5pPr>
      <a:lvl6pPr marL="3204515" algn="l" defTabSz="640903" rtl="0" eaLnBrk="1" latinLnBrk="0" hangingPunct="1">
        <a:defRPr sz="2523" kern="1200">
          <a:solidFill>
            <a:schemeClr val="tx1"/>
          </a:solidFill>
          <a:latin typeface="+mn-lt"/>
          <a:ea typeface="+mn-ea"/>
          <a:cs typeface="+mn-cs"/>
        </a:defRPr>
      </a:lvl6pPr>
      <a:lvl7pPr marL="3845418" algn="l" defTabSz="640903" rtl="0" eaLnBrk="1" latinLnBrk="0" hangingPunct="1">
        <a:defRPr sz="2523" kern="1200">
          <a:solidFill>
            <a:schemeClr val="tx1"/>
          </a:solidFill>
          <a:latin typeface="+mn-lt"/>
          <a:ea typeface="+mn-ea"/>
          <a:cs typeface="+mn-cs"/>
        </a:defRPr>
      </a:lvl7pPr>
      <a:lvl8pPr marL="4486321" algn="l" defTabSz="640903" rtl="0" eaLnBrk="1" latinLnBrk="0" hangingPunct="1">
        <a:defRPr sz="2523" kern="1200">
          <a:solidFill>
            <a:schemeClr val="tx1"/>
          </a:solidFill>
          <a:latin typeface="+mn-lt"/>
          <a:ea typeface="+mn-ea"/>
          <a:cs typeface="+mn-cs"/>
        </a:defRPr>
      </a:lvl8pPr>
      <a:lvl9pPr marL="5127224" algn="l" defTabSz="640903" rtl="0" eaLnBrk="1" latinLnBrk="0" hangingPunct="1">
        <a:defRPr sz="252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2.tiff"/><Relationship Id="rId18" Type="http://schemas.openxmlformats.org/officeDocument/2006/relationships/image" Target="../media/image17.png"/><Relationship Id="rId26" Type="http://schemas.openxmlformats.org/officeDocument/2006/relationships/image" Target="../media/image25.png"/><Relationship Id="rId39" Type="http://schemas.openxmlformats.org/officeDocument/2006/relationships/image" Target="../media/image37.png"/><Relationship Id="rId21" Type="http://schemas.openxmlformats.org/officeDocument/2006/relationships/image" Target="../media/image20.png"/><Relationship Id="rId34" Type="http://schemas.openxmlformats.org/officeDocument/2006/relationships/image" Target="../media/image33.png"/><Relationship Id="rId7" Type="http://schemas.openxmlformats.org/officeDocument/2006/relationships/image" Target="../media/image6.png"/><Relationship Id="rId12" Type="http://schemas.openxmlformats.org/officeDocument/2006/relationships/image" Target="../media/image11.tiff"/><Relationship Id="rId17" Type="http://schemas.openxmlformats.org/officeDocument/2006/relationships/image" Target="../media/image16.png"/><Relationship Id="rId25" Type="http://schemas.openxmlformats.org/officeDocument/2006/relationships/image" Target="../media/image24.png"/><Relationship Id="rId33" Type="http://schemas.openxmlformats.org/officeDocument/2006/relationships/image" Target="../media/image32.png"/><Relationship Id="rId38" Type="http://schemas.openxmlformats.org/officeDocument/2006/relationships/image" Target="../media/image36.pn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29"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5.png"/><Relationship Id="rId11" Type="http://schemas.openxmlformats.org/officeDocument/2006/relationships/image" Target="../media/image10.tiff"/><Relationship Id="rId24" Type="http://schemas.openxmlformats.org/officeDocument/2006/relationships/image" Target="../media/image23.png"/><Relationship Id="rId32" Type="http://schemas.openxmlformats.org/officeDocument/2006/relationships/image" Target="../media/image31.png"/><Relationship Id="rId37" Type="http://schemas.openxmlformats.org/officeDocument/2006/relationships/hyperlink" Target="https://github.com/CorentinMercier/FBTS" TargetMode="External"/><Relationship Id="rId5" Type="http://schemas.openxmlformats.org/officeDocument/2006/relationships/image" Target="../media/image4.jpg"/><Relationship Id="rId15" Type="http://schemas.openxmlformats.org/officeDocument/2006/relationships/image" Target="../media/image14.png"/><Relationship Id="rId23" Type="http://schemas.openxmlformats.org/officeDocument/2006/relationships/image" Target="../media/image22.png"/><Relationship Id="rId28" Type="http://schemas.openxmlformats.org/officeDocument/2006/relationships/image" Target="../media/image27.png"/><Relationship Id="rId36" Type="http://schemas.openxmlformats.org/officeDocument/2006/relationships/image" Target="../media/image35.png"/><Relationship Id="rId10" Type="http://schemas.openxmlformats.org/officeDocument/2006/relationships/image" Target="../media/image9.tiff"/><Relationship Id="rId19" Type="http://schemas.openxmlformats.org/officeDocument/2006/relationships/image" Target="../media/image18.png"/><Relationship Id="rId31" Type="http://schemas.openxmlformats.org/officeDocument/2006/relationships/image" Target="../media/image30.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tiff"/><Relationship Id="rId27" Type="http://schemas.openxmlformats.org/officeDocument/2006/relationships/image" Target="../media/image26.png"/><Relationship Id="rId30" Type="http://schemas.openxmlformats.org/officeDocument/2006/relationships/image" Target="../media/image29.png"/><Relationship Id="rId35" Type="http://schemas.openxmlformats.org/officeDocument/2006/relationships/image" Target="../media/image34.png"/><Relationship Id="rId8" Type="http://schemas.openxmlformats.org/officeDocument/2006/relationships/image" Target="../media/image7.png"/><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 name="Picture 27">
            <a:extLst>
              <a:ext uri="{FF2B5EF4-FFF2-40B4-BE49-F238E27FC236}">
                <a16:creationId xmlns:a16="http://schemas.microsoft.com/office/drawing/2014/main" id="{CC9D897F-0962-43E5-9879-2BACCFE335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23631"/>
          <a:stretch/>
        </p:blipFill>
        <p:spPr bwMode="auto">
          <a:xfrm>
            <a:off x="23154962" y="365017"/>
            <a:ext cx="2278248" cy="2232248"/>
          </a:xfrm>
          <a:prstGeom prst="rect">
            <a:avLst/>
          </a:prstGeom>
          <a:noFill/>
          <a:ln w="9525">
            <a:noFill/>
            <a:miter lim="800000"/>
            <a:headEnd/>
            <a:tailEnd/>
          </a:ln>
        </p:spPr>
      </p:pic>
      <p:sp>
        <p:nvSpPr>
          <p:cNvPr id="14338" name="Rectangle 2"/>
          <p:cNvSpPr>
            <a:spLocks noGrp="1" noChangeArrowheads="1"/>
          </p:cNvSpPr>
          <p:nvPr>
            <p:ph type="title"/>
          </p:nvPr>
        </p:nvSpPr>
        <p:spPr>
          <a:xfrm>
            <a:off x="0" y="182392"/>
            <a:ext cx="22535141" cy="2031729"/>
          </a:xfrm>
        </p:spPr>
        <p:txBody>
          <a:bodyPr/>
          <a:lstStyle/>
          <a:p>
            <a:pPr algn="ctr"/>
            <a:r>
              <a:rPr lang="en-US" sz="7200" dirty="0">
                <a:latin typeface="Tahoma" panose="020B0604030504040204" pitchFamily="34" charset="0"/>
                <a:ea typeface="Tahoma" panose="020B0604030504040204" pitchFamily="34" charset="0"/>
                <a:cs typeface="Tahoma" panose="020B0604030504040204" pitchFamily="34" charset="0"/>
              </a:rPr>
              <a:t>White Matter Multi-Resolution Segmentation Using Fuzzy Set Theory</a:t>
            </a:r>
          </a:p>
        </p:txBody>
      </p:sp>
      <p:pic>
        <p:nvPicPr>
          <p:cNvPr id="49" name="Image 48" descr="logo-institutionnel-rvb-h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4026" y="41701005"/>
            <a:ext cx="2062208" cy="912692"/>
          </a:xfrm>
          <a:prstGeom prst="rect">
            <a:avLst/>
          </a:prstGeom>
        </p:spPr>
      </p:pic>
      <p:pic>
        <p:nvPicPr>
          <p:cNvPr id="9" name="Image 8">
            <a:extLst>
              <a:ext uri="{FF2B5EF4-FFF2-40B4-BE49-F238E27FC236}">
                <a16:creationId xmlns:a16="http://schemas.microsoft.com/office/drawing/2014/main" id="{93806286-F73F-4803-AE7D-F0597E54C73C}"/>
              </a:ext>
            </a:extLst>
          </p:cNvPr>
          <p:cNvPicPr>
            <a:picLocks noChangeAspect="1"/>
          </p:cNvPicPr>
          <p:nvPr/>
        </p:nvPicPr>
        <p:blipFill>
          <a:blip r:embed="rId4"/>
          <a:stretch>
            <a:fillRect/>
          </a:stretch>
        </p:blipFill>
        <p:spPr>
          <a:xfrm>
            <a:off x="27658600" y="41718521"/>
            <a:ext cx="922115" cy="922115"/>
          </a:xfrm>
          <a:prstGeom prst="rect">
            <a:avLst/>
          </a:prstGeom>
        </p:spPr>
      </p:pic>
      <p:sp>
        <p:nvSpPr>
          <p:cNvPr id="6" name="Rectangle 5">
            <a:extLst>
              <a:ext uri="{FF2B5EF4-FFF2-40B4-BE49-F238E27FC236}">
                <a16:creationId xmlns:a16="http://schemas.microsoft.com/office/drawing/2014/main" id="{E5066ECD-744B-C940-BE73-517F467433DF}"/>
              </a:ext>
            </a:extLst>
          </p:cNvPr>
          <p:cNvSpPr/>
          <p:nvPr/>
        </p:nvSpPr>
        <p:spPr>
          <a:xfrm>
            <a:off x="1315095" y="2451224"/>
            <a:ext cx="20459320" cy="707886"/>
          </a:xfrm>
          <a:prstGeom prst="rect">
            <a:avLst/>
          </a:prstGeom>
        </p:spPr>
        <p:txBody>
          <a:bodyPr wrap="none">
            <a:spAutoFit/>
          </a:bodyPr>
          <a:lstStyle/>
          <a:p>
            <a:pPr algn="just"/>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Alessandro Delmonte</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Corentin Mercier</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1,3</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Johan Pallud</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Isabelle Bloch</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Pietro Gori</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a:t>
            </a:r>
            <a:endParaRPr lang="en-US" sz="4000" baseline="300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pic>
        <p:nvPicPr>
          <p:cNvPr id="19" name="Picture 18">
            <a:extLst>
              <a:ext uri="{FF2B5EF4-FFF2-40B4-BE49-F238E27FC236}">
                <a16:creationId xmlns:a16="http://schemas.microsoft.com/office/drawing/2014/main" id="{54B7BD52-810C-854D-A587-66E87DA4DCA6}"/>
              </a:ext>
            </a:extLst>
          </p:cNvPr>
          <p:cNvPicPr>
            <a:picLocks noChangeAspect="1"/>
          </p:cNvPicPr>
          <p:nvPr/>
        </p:nvPicPr>
        <p:blipFill>
          <a:blip r:embed="rId5"/>
          <a:stretch>
            <a:fillRect/>
          </a:stretch>
        </p:blipFill>
        <p:spPr>
          <a:xfrm>
            <a:off x="26686690" y="390132"/>
            <a:ext cx="2454770" cy="2182018"/>
          </a:xfrm>
          <a:prstGeom prst="rect">
            <a:avLst/>
          </a:prstGeom>
        </p:spPr>
      </p:pic>
      <p:sp>
        <p:nvSpPr>
          <p:cNvPr id="20" name="Rectangle 19">
            <a:extLst>
              <a:ext uri="{FF2B5EF4-FFF2-40B4-BE49-F238E27FC236}">
                <a16:creationId xmlns:a16="http://schemas.microsoft.com/office/drawing/2014/main" id="{4B2D02CB-ED1E-844D-9048-0D470D6304C0}"/>
              </a:ext>
            </a:extLst>
          </p:cNvPr>
          <p:cNvSpPr/>
          <p:nvPr/>
        </p:nvSpPr>
        <p:spPr>
          <a:xfrm>
            <a:off x="5363680" y="3281949"/>
            <a:ext cx="12642415" cy="1815882"/>
          </a:xfrm>
          <a:prstGeom prst="rect">
            <a:avLst/>
          </a:prstGeom>
        </p:spPr>
        <p:txBody>
          <a:bodyPr wrap="square">
            <a:spAutoFit/>
          </a:bodyPr>
          <a:lstStyle/>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1</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LTCI, Télécom ParisTech, Paris-</a:t>
            </a:r>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Saclay</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 University,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2</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IMAG2 Laboratory, Imagine Institute,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3</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LIX, Ecole Polytechnique, Palaiseau,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Neurosurgery Department, Sainte-Anne Hospital, Paris, France</a:t>
            </a:r>
          </a:p>
        </p:txBody>
      </p:sp>
      <p:pic>
        <p:nvPicPr>
          <p:cNvPr id="24" name="Picture 23">
            <a:extLst>
              <a:ext uri="{FF2B5EF4-FFF2-40B4-BE49-F238E27FC236}">
                <a16:creationId xmlns:a16="http://schemas.microsoft.com/office/drawing/2014/main" id="{DDD6AF76-69C9-1648-97F7-0D3BB1315474}"/>
              </a:ext>
            </a:extLst>
          </p:cNvPr>
          <p:cNvPicPr>
            <a:picLocks noChangeAspect="1"/>
          </p:cNvPicPr>
          <p:nvPr/>
        </p:nvPicPr>
        <p:blipFill>
          <a:blip r:embed="rId6"/>
          <a:stretch>
            <a:fillRect/>
          </a:stretch>
        </p:blipFill>
        <p:spPr>
          <a:xfrm>
            <a:off x="28946650" y="41700690"/>
            <a:ext cx="956568" cy="858959"/>
          </a:xfrm>
          <a:prstGeom prst="rect">
            <a:avLst/>
          </a:prstGeom>
        </p:spPr>
      </p:pic>
      <p:pic>
        <p:nvPicPr>
          <p:cNvPr id="26" name="Picture 25">
            <a:extLst>
              <a:ext uri="{FF2B5EF4-FFF2-40B4-BE49-F238E27FC236}">
                <a16:creationId xmlns:a16="http://schemas.microsoft.com/office/drawing/2014/main" id="{B8D5C009-E63C-D24F-9248-285893D709F2}"/>
              </a:ext>
            </a:extLst>
          </p:cNvPr>
          <p:cNvPicPr>
            <a:picLocks noChangeAspect="1"/>
          </p:cNvPicPr>
          <p:nvPr/>
        </p:nvPicPr>
        <p:blipFill>
          <a:blip r:embed="rId7"/>
          <a:stretch>
            <a:fillRect/>
          </a:stretch>
        </p:blipFill>
        <p:spPr>
          <a:xfrm>
            <a:off x="25349565" y="41775741"/>
            <a:ext cx="1943100" cy="812800"/>
          </a:xfrm>
          <a:prstGeom prst="rect">
            <a:avLst/>
          </a:prstGeom>
        </p:spPr>
      </p:pic>
      <p:pic>
        <p:nvPicPr>
          <p:cNvPr id="29" name="Picture 28">
            <a:extLst>
              <a:ext uri="{FF2B5EF4-FFF2-40B4-BE49-F238E27FC236}">
                <a16:creationId xmlns:a16="http://schemas.microsoft.com/office/drawing/2014/main" id="{5C9A6E16-EB91-D94A-BA94-2F9CDF8BCC00}"/>
              </a:ext>
            </a:extLst>
          </p:cNvPr>
          <p:cNvPicPr>
            <a:picLocks noChangeAspect="1"/>
          </p:cNvPicPr>
          <p:nvPr/>
        </p:nvPicPr>
        <p:blipFill>
          <a:blip r:embed="rId8"/>
          <a:stretch>
            <a:fillRect/>
          </a:stretch>
        </p:blipFill>
        <p:spPr>
          <a:xfrm>
            <a:off x="23456355" y="2936657"/>
            <a:ext cx="1675462" cy="2293144"/>
          </a:xfrm>
          <a:prstGeom prst="rect">
            <a:avLst/>
          </a:prstGeom>
        </p:spPr>
      </p:pic>
      <p:pic>
        <p:nvPicPr>
          <p:cNvPr id="33" name="Picture 32">
            <a:extLst>
              <a:ext uri="{FF2B5EF4-FFF2-40B4-BE49-F238E27FC236}">
                <a16:creationId xmlns:a16="http://schemas.microsoft.com/office/drawing/2014/main" id="{F2A8A564-8D70-054B-B252-C61BEE875925}"/>
              </a:ext>
            </a:extLst>
          </p:cNvPr>
          <p:cNvPicPr>
            <a:picLocks noChangeAspect="1"/>
          </p:cNvPicPr>
          <p:nvPr/>
        </p:nvPicPr>
        <p:blipFill>
          <a:blip r:embed="rId9"/>
          <a:stretch>
            <a:fillRect/>
          </a:stretch>
        </p:blipFill>
        <p:spPr>
          <a:xfrm>
            <a:off x="20855201" y="41767589"/>
            <a:ext cx="2056276" cy="725160"/>
          </a:xfrm>
          <a:prstGeom prst="rect">
            <a:avLst/>
          </a:prstGeom>
        </p:spPr>
      </p:pic>
      <p:pic>
        <p:nvPicPr>
          <p:cNvPr id="41" name="Picture 40">
            <a:extLst>
              <a:ext uri="{FF2B5EF4-FFF2-40B4-BE49-F238E27FC236}">
                <a16:creationId xmlns:a16="http://schemas.microsoft.com/office/drawing/2014/main" id="{82D2A878-25D3-DF43-ABA9-D6DFDF472D8C}"/>
              </a:ext>
            </a:extLst>
          </p:cNvPr>
          <p:cNvPicPr>
            <a:picLocks noChangeAspect="1"/>
          </p:cNvPicPr>
          <p:nvPr/>
        </p:nvPicPr>
        <p:blipFill>
          <a:blip r:embed="rId10"/>
          <a:stretch>
            <a:fillRect/>
          </a:stretch>
        </p:blipFill>
        <p:spPr>
          <a:xfrm>
            <a:off x="18026189" y="41906201"/>
            <a:ext cx="2558381" cy="502300"/>
          </a:xfrm>
          <a:prstGeom prst="rect">
            <a:avLst/>
          </a:prstGeom>
        </p:spPr>
      </p:pic>
      <p:pic>
        <p:nvPicPr>
          <p:cNvPr id="42" name="Picture 41">
            <a:extLst>
              <a:ext uri="{FF2B5EF4-FFF2-40B4-BE49-F238E27FC236}">
                <a16:creationId xmlns:a16="http://schemas.microsoft.com/office/drawing/2014/main" id="{95087F94-4043-9A41-BED5-3EED52FE3B4C}"/>
              </a:ext>
            </a:extLst>
          </p:cNvPr>
          <p:cNvPicPr>
            <a:picLocks noChangeAspect="1"/>
          </p:cNvPicPr>
          <p:nvPr/>
        </p:nvPicPr>
        <p:blipFill rotWithShape="1">
          <a:blip r:embed="rId11"/>
          <a:srcRect r="53702"/>
          <a:stretch/>
        </p:blipFill>
        <p:spPr>
          <a:xfrm>
            <a:off x="15749313" y="41814695"/>
            <a:ext cx="1910941" cy="635000"/>
          </a:xfrm>
          <a:prstGeom prst="rect">
            <a:avLst/>
          </a:prstGeom>
        </p:spPr>
      </p:pic>
      <p:sp>
        <p:nvSpPr>
          <p:cNvPr id="43" name="Rectangle 42">
            <a:extLst>
              <a:ext uri="{FF2B5EF4-FFF2-40B4-BE49-F238E27FC236}">
                <a16:creationId xmlns:a16="http://schemas.microsoft.com/office/drawing/2014/main" id="{B4AFB71D-8CAE-A043-8434-E9108BC5B9B0}"/>
              </a:ext>
            </a:extLst>
          </p:cNvPr>
          <p:cNvSpPr/>
          <p:nvPr/>
        </p:nvSpPr>
        <p:spPr>
          <a:xfrm>
            <a:off x="18229151" y="4718887"/>
            <a:ext cx="4000582" cy="400110"/>
          </a:xfrm>
          <a:prstGeom prst="rect">
            <a:avLst/>
          </a:prstGeom>
        </p:spPr>
        <p:txBody>
          <a:bodyPr wrap="none">
            <a:spAutoFit/>
          </a:bodyPr>
          <a:lstStyle/>
          <a:p>
            <a:pPr algn="just"/>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equally contributed to this work</a:t>
            </a:r>
          </a:p>
        </p:txBody>
      </p:sp>
      <p:sp>
        <p:nvSpPr>
          <p:cNvPr id="46" name="Rectangle 45">
            <a:extLst>
              <a:ext uri="{FF2B5EF4-FFF2-40B4-BE49-F238E27FC236}">
                <a16:creationId xmlns:a16="http://schemas.microsoft.com/office/drawing/2014/main" id="{D0399479-C291-A041-A58E-C5DA18BC4AEC}"/>
              </a:ext>
            </a:extLst>
          </p:cNvPr>
          <p:cNvSpPr/>
          <p:nvPr/>
        </p:nvSpPr>
        <p:spPr>
          <a:xfrm rot="16200000">
            <a:off x="25536479" y="31525289"/>
            <a:ext cx="8693598" cy="400110"/>
          </a:xfrm>
          <a:prstGeom prst="rect">
            <a:avLst/>
          </a:prstGeom>
        </p:spPr>
        <p:txBody>
          <a:bodyPr wrap="none">
            <a:spAutoFit/>
          </a:bodyPr>
          <a:lstStyle/>
          <a:p>
            <a:pPr algn="just"/>
            <a:r>
              <a:rPr lang="en-US" sz="2000">
                <a:latin typeface="Tahoma" panose="020B0604030504040204" pitchFamily="34" charset="0"/>
                <a:ea typeface="Tahoma" panose="020B0604030504040204" pitchFamily="34" charset="0"/>
                <a:cs typeface="Tahoma" panose="020B0604030504040204" pitchFamily="34" charset="0"/>
              </a:rPr>
              <a:t>IEEE International Symposium on Biomedical Imaging – 2019 – Venice (IT)</a:t>
            </a:r>
            <a:endParaRPr lang="en-US" sz="2000">
              <a:effectLst/>
              <a:latin typeface="Tahoma" panose="020B0604030504040204" pitchFamily="34" charset="0"/>
              <a:ea typeface="Tahoma" panose="020B0604030504040204" pitchFamily="34" charset="0"/>
              <a:cs typeface="Tahoma" panose="020B0604030504040204" pitchFamily="34" charset="0"/>
            </a:endParaRPr>
          </a:p>
        </p:txBody>
      </p:sp>
      <p:sp>
        <p:nvSpPr>
          <p:cNvPr id="53" name="Rectangle 52">
            <a:extLst>
              <a:ext uri="{FF2B5EF4-FFF2-40B4-BE49-F238E27FC236}">
                <a16:creationId xmlns:a16="http://schemas.microsoft.com/office/drawing/2014/main" id="{06DA883E-3082-EF4B-8205-596333758B30}"/>
              </a:ext>
            </a:extLst>
          </p:cNvPr>
          <p:cNvSpPr/>
          <p:nvPr/>
        </p:nvSpPr>
        <p:spPr>
          <a:xfrm>
            <a:off x="25556783" y="40121636"/>
            <a:ext cx="2643865" cy="584775"/>
          </a:xfrm>
          <a:prstGeom prst="rect">
            <a:avLst/>
          </a:prstGeom>
        </p:spPr>
        <p:txBody>
          <a:bodyPr wrap="none">
            <a:spAutoFit/>
          </a:bodyPr>
          <a:lstStyle/>
          <a:p>
            <a:pPr algn="just"/>
            <a:r>
              <a:rPr lang="en-US" sz="3200" dirty="0">
                <a:latin typeface="Tahoma" panose="020B0604030504040204" pitchFamily="34" charset="0"/>
                <a:ea typeface="Tahoma" panose="020B0604030504040204" pitchFamily="34" charset="0"/>
                <a:cs typeface="Tahoma" panose="020B0604030504040204" pitchFamily="34" charset="0"/>
              </a:rPr>
              <a:t>Poster n°</a:t>
            </a:r>
            <a:r>
              <a:rPr lang="en-US" sz="3200" b="1" dirty="0">
                <a:solidFill>
                  <a:srgbClr val="FF0000"/>
                </a:solidFill>
                <a:latin typeface="Tahoma" panose="020B0604030504040204" pitchFamily="34" charset="0"/>
                <a:ea typeface="Tahoma" panose="020B0604030504040204" pitchFamily="34" charset="0"/>
                <a:cs typeface="Tahoma" panose="020B0604030504040204" pitchFamily="34" charset="0"/>
              </a:rPr>
              <a:t>582</a:t>
            </a:r>
            <a:endParaRPr lang="en-US" sz="3200" dirty="0">
              <a:solidFill>
                <a:srgbClr val="FF0000"/>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55" name="Rectangle 54">
            <a:extLst>
              <a:ext uri="{FF2B5EF4-FFF2-40B4-BE49-F238E27FC236}">
                <a16:creationId xmlns:a16="http://schemas.microsoft.com/office/drawing/2014/main" id="{FA93E351-58CA-AD41-888E-CD1B6FA9F480}"/>
              </a:ext>
            </a:extLst>
          </p:cNvPr>
          <p:cNvSpPr/>
          <p:nvPr/>
        </p:nvSpPr>
        <p:spPr>
          <a:xfrm>
            <a:off x="2640810" y="41651807"/>
            <a:ext cx="6768751" cy="954107"/>
          </a:xfrm>
          <a:prstGeom prst="rect">
            <a:avLst/>
          </a:prstGeom>
        </p:spPr>
        <p:txBody>
          <a:bodyPr wrap="square">
            <a:spAutoFit/>
          </a:bodyPr>
          <a:lstStyle/>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alessandro.delmonte@institutimagine.org</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2800" dirty="0" err="1">
                <a:solidFill>
                  <a:schemeClr val="bg1"/>
                </a:solidFill>
                <a:effectLst/>
                <a:latin typeface="Tahoma" panose="020B0604030504040204" pitchFamily="34" charset="0"/>
                <a:ea typeface="Tahoma" panose="020B0604030504040204" pitchFamily="34" charset="0"/>
                <a:cs typeface="Tahoma" panose="020B0604030504040204" pitchFamily="34" charset="0"/>
              </a:rPr>
              <a:t>orentin.mercier@telecom-paristech.fr</a:t>
            </a:r>
            <a:endParaRPr lang="en-US"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88" name="Rectangle 87">
            <a:extLst>
              <a:ext uri="{FF2B5EF4-FFF2-40B4-BE49-F238E27FC236}">
                <a16:creationId xmlns:a16="http://schemas.microsoft.com/office/drawing/2014/main" id="{B895475A-372D-A94F-91BC-0692EBDFA7E1}"/>
              </a:ext>
            </a:extLst>
          </p:cNvPr>
          <p:cNvSpPr/>
          <p:nvPr/>
        </p:nvSpPr>
        <p:spPr>
          <a:xfrm>
            <a:off x="835605" y="41857105"/>
            <a:ext cx="1896443" cy="523220"/>
          </a:xfrm>
          <a:prstGeom prst="rect">
            <a:avLst/>
          </a:prstGeom>
        </p:spPr>
        <p:txBody>
          <a:bodyPr wrap="square">
            <a:spAutoFit/>
          </a:bodyPr>
          <a:lstStyle/>
          <a:p>
            <a:pPr algn="just"/>
            <a:r>
              <a:rPr lang="en-US" sz="2800">
                <a:solidFill>
                  <a:schemeClr val="bg1"/>
                </a:solidFill>
                <a:latin typeface="Tahoma" panose="020B0604030504040204" pitchFamily="34" charset="0"/>
                <a:ea typeface="Tahoma" panose="020B0604030504040204" pitchFamily="34" charset="0"/>
                <a:cs typeface="Tahoma" panose="020B0604030504040204" pitchFamily="34" charset="0"/>
              </a:rPr>
              <a:t>Contacts:</a:t>
            </a:r>
            <a:endParaRPr lang="en-US" sz="28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14347" name="TextBox 14346">
            <a:extLst>
              <a:ext uri="{FF2B5EF4-FFF2-40B4-BE49-F238E27FC236}">
                <a16:creationId xmlns:a16="http://schemas.microsoft.com/office/drawing/2014/main" id="{99185E07-BDFE-F742-92C2-9EBBBF19498F}"/>
              </a:ext>
            </a:extLst>
          </p:cNvPr>
          <p:cNvSpPr txBox="1"/>
          <p:nvPr/>
        </p:nvSpPr>
        <p:spPr>
          <a:xfrm>
            <a:off x="418452" y="5306772"/>
            <a:ext cx="80073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INTRODUCTION / OBJECTIVE </a:t>
            </a:r>
          </a:p>
        </p:txBody>
      </p:sp>
      <p:sp>
        <p:nvSpPr>
          <p:cNvPr id="152" name="TextBox 151">
            <a:extLst>
              <a:ext uri="{FF2B5EF4-FFF2-40B4-BE49-F238E27FC236}">
                <a16:creationId xmlns:a16="http://schemas.microsoft.com/office/drawing/2014/main" id="{AA090CF2-6BB5-904C-B613-93ECDE80DB2E}"/>
              </a:ext>
            </a:extLst>
          </p:cNvPr>
          <p:cNvSpPr txBox="1"/>
          <p:nvPr/>
        </p:nvSpPr>
        <p:spPr>
          <a:xfrm>
            <a:off x="639062" y="30862242"/>
            <a:ext cx="25090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RESULTS</a:t>
            </a:r>
          </a:p>
        </p:txBody>
      </p:sp>
      <p:sp>
        <p:nvSpPr>
          <p:cNvPr id="154" name="TextBox 153">
            <a:extLst>
              <a:ext uri="{FF2B5EF4-FFF2-40B4-BE49-F238E27FC236}">
                <a16:creationId xmlns:a16="http://schemas.microsoft.com/office/drawing/2014/main" id="{AC3BB958-161A-A541-89FF-8D670AEEDE2A}"/>
              </a:ext>
            </a:extLst>
          </p:cNvPr>
          <p:cNvSpPr txBox="1"/>
          <p:nvPr/>
        </p:nvSpPr>
        <p:spPr>
          <a:xfrm>
            <a:off x="434136" y="8592834"/>
            <a:ext cx="8592417"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SPATIAL RELATIONS MODELING</a:t>
            </a:r>
          </a:p>
        </p:txBody>
      </p:sp>
      <p:sp>
        <p:nvSpPr>
          <p:cNvPr id="155" name="TextBox 154">
            <a:extLst>
              <a:ext uri="{FF2B5EF4-FFF2-40B4-BE49-F238E27FC236}">
                <a16:creationId xmlns:a16="http://schemas.microsoft.com/office/drawing/2014/main" id="{9960C89B-ACBD-C04A-AFA7-80C3C243DC36}"/>
              </a:ext>
            </a:extLst>
          </p:cNvPr>
          <p:cNvSpPr txBox="1"/>
          <p:nvPr/>
        </p:nvSpPr>
        <p:spPr>
          <a:xfrm>
            <a:off x="639062" y="19586467"/>
            <a:ext cx="10448694"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MULTI-RESOLUTION REPRESENTATION</a:t>
            </a:r>
          </a:p>
        </p:txBody>
      </p:sp>
      <p:sp>
        <p:nvSpPr>
          <p:cNvPr id="14349" name="TextBox 14348">
            <a:extLst>
              <a:ext uri="{FF2B5EF4-FFF2-40B4-BE49-F238E27FC236}">
                <a16:creationId xmlns:a16="http://schemas.microsoft.com/office/drawing/2014/main" id="{0A17E20A-79E4-624C-9188-CBB7FA83B902}"/>
              </a:ext>
            </a:extLst>
          </p:cNvPr>
          <p:cNvSpPr txBox="1"/>
          <p:nvPr/>
        </p:nvSpPr>
        <p:spPr>
          <a:xfrm>
            <a:off x="663779" y="9543569"/>
            <a:ext cx="28271046" cy="1754326"/>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Clinicians often describe white matter fiber bundles using spatial indication in relation to known brain references. These descriptions are intrinsically vague, thus needing an appropriate modelling framework. We apply fuzzy set theory to represent the fibers degree of spatial uncertainty in respect to spatial, connectivity and trajectory information (e.g. anterior of). </a:t>
            </a:r>
          </a:p>
        </p:txBody>
      </p:sp>
      <p:sp>
        <p:nvSpPr>
          <p:cNvPr id="158" name="TextBox 157">
            <a:extLst>
              <a:ext uri="{FF2B5EF4-FFF2-40B4-BE49-F238E27FC236}">
                <a16:creationId xmlns:a16="http://schemas.microsoft.com/office/drawing/2014/main" id="{88AFBE52-98EE-FA49-B629-2910B5D8234F}"/>
              </a:ext>
            </a:extLst>
          </p:cNvPr>
          <p:cNvSpPr txBox="1"/>
          <p:nvPr/>
        </p:nvSpPr>
        <p:spPr>
          <a:xfrm>
            <a:off x="217679" y="39734389"/>
            <a:ext cx="2194832" cy="523220"/>
          </a:xfrm>
          <a:prstGeom prst="rect">
            <a:avLst/>
          </a:prstGeom>
          <a:noFill/>
        </p:spPr>
        <p:txBody>
          <a:bodyPr wrap="none" rtlCol="0">
            <a:spAutoFit/>
          </a:bodyPr>
          <a:lstStyle>
            <a:defPPr>
              <a:defRPr lang="fr-FR"/>
            </a:defPPr>
            <a:lvl1pPr>
              <a:defRPr sz="4000"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2800"/>
              <a:t>References</a:t>
            </a:r>
          </a:p>
        </p:txBody>
      </p:sp>
      <p:sp>
        <p:nvSpPr>
          <p:cNvPr id="159" name="TextBox 158">
            <a:extLst>
              <a:ext uri="{FF2B5EF4-FFF2-40B4-BE49-F238E27FC236}">
                <a16:creationId xmlns:a16="http://schemas.microsoft.com/office/drawing/2014/main" id="{982E479E-4F95-7742-8D67-E1F67E1C6D2D}"/>
              </a:ext>
            </a:extLst>
          </p:cNvPr>
          <p:cNvSpPr txBox="1"/>
          <p:nvPr/>
        </p:nvSpPr>
        <p:spPr>
          <a:xfrm>
            <a:off x="2412511" y="39826115"/>
            <a:ext cx="26571520" cy="1631216"/>
          </a:xfrm>
          <a:prstGeom prst="rect">
            <a:avLst/>
          </a:prstGeom>
          <a:noFill/>
        </p:spPr>
        <p:txBody>
          <a:bodyPr wrap="square" rtlCol="0">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[1] I. Bloch, “Fuzzy spatial relationships for image processing and interpretation: a review”, Image and Vision Computing, vol. 23, no. 2, pp. 89–110, 2005.</a:t>
            </a:r>
          </a:p>
          <a:p>
            <a:pPr algn="just"/>
            <a:r>
              <a:rPr lang="en-US" sz="2000" dirty="0">
                <a:latin typeface="Tahoma" panose="020B0604030504040204" pitchFamily="34" charset="0"/>
                <a:ea typeface="Tahoma" panose="020B0604030504040204" pitchFamily="34" charset="0"/>
                <a:cs typeface="Tahoma" panose="020B0604030504040204" pitchFamily="34" charset="0"/>
              </a:rPr>
              <a:t>[2] A. Delmonte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“Segmentation of White Matter Tractograms Using Fuzzy Spatial Relations”, in Organization for Human Brain Mapping (OHBM), Singapore, 2018.</a:t>
            </a:r>
          </a:p>
          <a:p>
            <a:pPr algn="just"/>
            <a:r>
              <a:rPr lang="en-US" sz="2000" dirty="0">
                <a:latin typeface="Tahoma" panose="020B0604030504040204" pitchFamily="34" charset="0"/>
                <a:ea typeface="Tahoma" panose="020B0604030504040204" pitchFamily="34" charset="0"/>
                <a:cs typeface="Tahoma" panose="020B0604030504040204" pitchFamily="34" charset="0"/>
              </a:rPr>
              <a:t>[3] C. Mercier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“Progressive and Efficient Multi-Resolution Representations for Brain Tractograms”, in EG VCBM, 2018.</a:t>
            </a:r>
          </a:p>
          <a:p>
            <a:pPr algn="just"/>
            <a:r>
              <a:rPr lang="en-US" sz="2000" dirty="0">
                <a:latin typeface="Tahoma" panose="020B0604030504040204" pitchFamily="34" charset="0"/>
                <a:ea typeface="Tahoma" panose="020B0604030504040204" pitchFamily="34" charset="0"/>
                <a:cs typeface="Tahoma" panose="020B0604030504040204" pitchFamily="34" charset="0"/>
              </a:rPr>
              <a:t>[4] P. Gori </a:t>
            </a:r>
            <a:r>
              <a:rPr lang="en-US" sz="2000" i="1" dirty="0">
                <a:latin typeface="Tahoma" panose="020B0604030504040204" pitchFamily="34" charset="0"/>
                <a:ea typeface="Tahoma" panose="020B0604030504040204" pitchFamily="34" charset="0"/>
                <a:cs typeface="Tahoma" panose="020B0604030504040204" pitchFamily="34" charset="0"/>
              </a:rPr>
              <a:t>et al</a:t>
            </a:r>
            <a:r>
              <a:rPr lang="en-US" sz="2000" dirty="0">
                <a:latin typeface="Tahoma" panose="020B0604030504040204" pitchFamily="34" charset="0"/>
                <a:ea typeface="Tahoma" panose="020B0604030504040204" pitchFamily="34" charset="0"/>
                <a:cs typeface="Tahoma" panose="020B0604030504040204" pitchFamily="34" charset="0"/>
              </a:rPr>
              <a:t>., “Parsimonious Approximation of Streamline Trajectories in White Matter Fiber Bundles,” IEEE TMI, vol. 35, no. 12, pp. 2609–2619, 2016.</a:t>
            </a:r>
          </a:p>
          <a:p>
            <a:pPr algn="just"/>
            <a:r>
              <a:rPr lang="en-US" sz="2000" dirty="0">
                <a:latin typeface="Tahoma" panose="020B0604030504040204" pitchFamily="34" charset="0"/>
                <a:ea typeface="Tahoma" panose="020B0604030504040204" pitchFamily="34" charset="0"/>
                <a:cs typeface="Tahoma" panose="020B0604030504040204" pitchFamily="34" charset="0"/>
              </a:rPr>
              <a:t>[5] D. Wassermann </a:t>
            </a:r>
            <a:r>
              <a:rPr lang="en-US" sz="2000" i="1" dirty="0">
                <a:solidFill>
                  <a:schemeClr val="tx2"/>
                </a:solidFill>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“The white matter query language: a novel approach for describing human white matter anatomy,” Brain Structure and Function, vol. 221, no. 9, pp. 4705–4721, 2016.</a:t>
            </a:r>
          </a:p>
        </p:txBody>
      </p:sp>
      <p:sp>
        <p:nvSpPr>
          <p:cNvPr id="165" name="TextBox 164">
            <a:extLst>
              <a:ext uri="{FF2B5EF4-FFF2-40B4-BE49-F238E27FC236}">
                <a16:creationId xmlns:a16="http://schemas.microsoft.com/office/drawing/2014/main" id="{39D77B9E-898D-E44E-8815-E5E26F94E0E9}"/>
              </a:ext>
            </a:extLst>
          </p:cNvPr>
          <p:cNvSpPr txBox="1"/>
          <p:nvPr/>
        </p:nvSpPr>
        <p:spPr>
          <a:xfrm>
            <a:off x="663779" y="6188309"/>
            <a:ext cx="28271046" cy="1754326"/>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We propose a method for white matter segmentation exploiting spatial relations between brain regions. We model the relations inherent incertitude relying on the spatial fuzzy set theory [1,2]. We complement this approach introducing an interactive navigation and exploration technique based on a multi-resolution brain fiber representation [3].</a:t>
            </a:r>
          </a:p>
        </p:txBody>
      </p:sp>
      <p:sp>
        <p:nvSpPr>
          <p:cNvPr id="166" name="TextBox 165">
            <a:extLst>
              <a:ext uri="{FF2B5EF4-FFF2-40B4-BE49-F238E27FC236}">
                <a16:creationId xmlns:a16="http://schemas.microsoft.com/office/drawing/2014/main" id="{D6C3638B-1BB7-2B45-AF45-909AF3986F5C}"/>
              </a:ext>
            </a:extLst>
          </p:cNvPr>
          <p:cNvSpPr txBox="1"/>
          <p:nvPr/>
        </p:nvSpPr>
        <p:spPr>
          <a:xfrm>
            <a:off x="663779" y="31855230"/>
            <a:ext cx="18114135" cy="3970318"/>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marL="571500" indent="-571500" algn="just">
              <a:buFont typeface="Arial" panose="020B0604020202020204" pitchFamily="34" charset="0"/>
              <a:buChar char="•"/>
            </a:pPr>
            <a:r>
              <a:rPr lang="en-US" sz="3600" dirty="0"/>
              <a:t>We validated our results on 5 unrelated healthy adults subjects from the</a:t>
            </a:r>
            <a:r>
              <a:rPr lang="en-US" sz="3600" i="1" dirty="0"/>
              <a:t> HCP </a:t>
            </a:r>
            <a:r>
              <a:rPr lang="en-US" sz="3600" dirty="0"/>
              <a:t>dataset. </a:t>
            </a:r>
          </a:p>
          <a:p>
            <a:pPr marL="571500" indent="-571500" algn="just">
              <a:buFont typeface="Arial" panose="020B0604020202020204" pitchFamily="34" charset="0"/>
              <a:buChar char="•"/>
            </a:pPr>
            <a:r>
              <a:rPr lang="en-US" sz="3600" dirty="0"/>
              <a:t>Compared to </a:t>
            </a:r>
            <a:r>
              <a:rPr lang="en-US" sz="3600" i="1" dirty="0"/>
              <a:t>WMQL</a:t>
            </a:r>
            <a:r>
              <a:rPr lang="en-US" sz="3600" dirty="0"/>
              <a:t> [4] and manual segmentation, our technique presents less scattered fibers, especially in the areas connecting the temporal and frontal lobe, as shown in the dispersion colormap of figure 3.</a:t>
            </a:r>
          </a:p>
          <a:p>
            <a:pPr marL="571500" indent="-571500" algn="just">
              <a:buFont typeface="Arial" panose="020B0604020202020204" pitchFamily="34" charset="0"/>
              <a:buChar char="•"/>
            </a:pPr>
            <a:r>
              <a:rPr lang="en-US" sz="3600" dirty="0"/>
              <a:t>The interactive analysis allowed neurosurgeons to better identify ACS thresholds producing the results that best represented the clinical reality.</a:t>
            </a:r>
          </a:p>
          <a:p>
            <a:pPr marL="571500" indent="-571500" algn="just">
              <a:buFont typeface="Arial" panose="020B0604020202020204" pitchFamily="34" charset="0"/>
              <a:buChar char="•"/>
            </a:pPr>
            <a:r>
              <a:rPr lang="en-US" sz="3600" dirty="0"/>
              <a:t>ACS segmentation thresholds were reproducible among different subjects.</a:t>
            </a:r>
          </a:p>
        </p:txBody>
      </p:sp>
      <p:pic>
        <p:nvPicPr>
          <p:cNvPr id="14356" name="Picture 14355">
            <a:extLst>
              <a:ext uri="{FF2B5EF4-FFF2-40B4-BE49-F238E27FC236}">
                <a16:creationId xmlns:a16="http://schemas.microsoft.com/office/drawing/2014/main" id="{E6B2FFEC-49E6-2444-A15F-4DDF2D55701A}"/>
              </a:ext>
            </a:extLst>
          </p:cNvPr>
          <p:cNvPicPr>
            <a:picLocks noChangeAspect="1"/>
          </p:cNvPicPr>
          <p:nvPr/>
        </p:nvPicPr>
        <p:blipFill>
          <a:blip r:embed="rId12">
            <a:grayscl/>
          </a:blip>
          <a:stretch>
            <a:fillRect/>
          </a:stretch>
        </p:blipFill>
        <p:spPr>
          <a:xfrm>
            <a:off x="13415002" y="41884586"/>
            <a:ext cx="1934375" cy="589984"/>
          </a:xfrm>
          <a:prstGeom prst="rect">
            <a:avLst/>
          </a:prstGeom>
        </p:spPr>
      </p:pic>
      <p:pic>
        <p:nvPicPr>
          <p:cNvPr id="14357" name="Picture 14356">
            <a:extLst>
              <a:ext uri="{FF2B5EF4-FFF2-40B4-BE49-F238E27FC236}">
                <a16:creationId xmlns:a16="http://schemas.microsoft.com/office/drawing/2014/main" id="{CE64512C-88F7-A147-818D-55BD3A4C557E}"/>
              </a:ext>
            </a:extLst>
          </p:cNvPr>
          <p:cNvPicPr>
            <a:picLocks noChangeAspect="1"/>
          </p:cNvPicPr>
          <p:nvPr/>
        </p:nvPicPr>
        <p:blipFill>
          <a:blip r:embed="rId13"/>
          <a:stretch>
            <a:fillRect/>
          </a:stretch>
        </p:blipFill>
        <p:spPr>
          <a:xfrm>
            <a:off x="26313757" y="3135343"/>
            <a:ext cx="3200635" cy="1899043"/>
          </a:xfrm>
          <a:prstGeom prst="rect">
            <a:avLst/>
          </a:prstGeom>
        </p:spPr>
      </p:pic>
      <p:sp>
        <p:nvSpPr>
          <p:cNvPr id="3" name="Rectangle 2">
            <a:extLst>
              <a:ext uri="{FF2B5EF4-FFF2-40B4-BE49-F238E27FC236}">
                <a16:creationId xmlns:a16="http://schemas.microsoft.com/office/drawing/2014/main" id="{33AE2F8E-8154-574C-8FE9-ECF42254922A}"/>
              </a:ext>
            </a:extLst>
          </p:cNvPr>
          <p:cNvSpPr/>
          <p:nvPr/>
        </p:nvSpPr>
        <p:spPr>
          <a:xfrm>
            <a:off x="835605" y="37605422"/>
            <a:ext cx="16824649" cy="120032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plan to extend the proposed technique to more tract bundles, implementing more fuzzy relations, and perform statistical analyses.</a:t>
            </a:r>
          </a:p>
        </p:txBody>
      </p:sp>
      <p:sp>
        <p:nvSpPr>
          <p:cNvPr id="93" name="TextBox 92">
            <a:extLst>
              <a:ext uri="{FF2B5EF4-FFF2-40B4-BE49-F238E27FC236}">
                <a16:creationId xmlns:a16="http://schemas.microsoft.com/office/drawing/2014/main" id="{57642E62-BC8D-284F-A14A-3E6413E775D0}"/>
              </a:ext>
            </a:extLst>
          </p:cNvPr>
          <p:cNvSpPr txBox="1"/>
          <p:nvPr/>
        </p:nvSpPr>
        <p:spPr>
          <a:xfrm>
            <a:off x="456571" y="36696901"/>
            <a:ext cx="4368504"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FUTURE WORKS</a:t>
            </a: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E8EFA138-89DA-624A-8CBC-132B89F26079}"/>
                  </a:ext>
                </a:extLst>
              </p:cNvPr>
              <p:cNvSpPr txBox="1"/>
              <p:nvPr/>
            </p:nvSpPr>
            <p:spPr>
              <a:xfrm>
                <a:off x="13125719" y="22785557"/>
                <a:ext cx="8958952" cy="421653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introduce a new term to the similarity measure (</a:t>
                </a:r>
                <a:r>
                  <a:rPr lang="en-US" sz="3600" i="1" dirty="0">
                    <a:latin typeface="Tahoma" panose="020B0604030504040204" pitchFamily="34" charset="0"/>
                    <a:ea typeface="Tahoma" panose="020B0604030504040204" pitchFamily="34" charset="0"/>
                    <a:cs typeface="Tahoma" panose="020B0604030504040204" pitchFamily="34" charset="0"/>
                  </a:rPr>
                  <a:t>WC</a:t>
                </a:r>
                <a:r>
                  <a:rPr lang="en-US" sz="3600" i="1" baseline="-25000" dirty="0">
                    <a:latin typeface="Tahoma" panose="020B0604030504040204" pitchFamily="34" charset="0"/>
                    <a:ea typeface="Tahoma" panose="020B0604030504040204" pitchFamily="34" charset="0"/>
                    <a:cs typeface="Tahoma" panose="020B0604030504040204" pitchFamily="34" charset="0"/>
                  </a:rPr>
                  <a:t>ext</a:t>
                </a:r>
                <a:r>
                  <a:rPr lang="en-US" sz="3600" dirty="0">
                    <a:latin typeface="Tahoma" panose="020B0604030504040204" pitchFamily="34" charset="0"/>
                    <a:ea typeface="Tahoma" panose="020B0604030504040204" pitchFamily="34" charset="0"/>
                    <a:cs typeface="Tahoma" panose="020B0604030504040204" pitchFamily="34" charset="0"/>
                  </a:rPr>
                  <a:t>) to take into account the ACS difference between two fibers X and Y, using a gaussian kernel K to regulate this effect: </a:t>
                </a:r>
              </a:p>
              <a:p>
                <a:pPr algn="just"/>
                <a:endParaRPr lang="en-US" sz="3600" dirty="0">
                  <a:latin typeface="Tahoma" panose="020B0604030504040204" pitchFamily="34" charset="0"/>
                  <a:ea typeface="Tahoma" panose="020B0604030504040204" pitchFamily="34" charset="0"/>
                  <a:cs typeface="Tahoma" panose="020B0604030504040204" pitchFamily="34" charset="0"/>
                </a:endParaRPr>
              </a:p>
              <a:p>
                <a:pPr algn="just"/>
                <a:endParaRPr lang="en-US" sz="800" dirty="0">
                  <a:latin typeface="Tahoma" panose="020B0604030504040204" pitchFamily="34" charset="0"/>
                  <a:ea typeface="Tahoma" panose="020B0604030504040204" pitchFamily="34" charset="0"/>
                  <a:cs typeface="Tahoma" panose="020B0604030504040204" pitchFamily="34" charset="0"/>
                </a:endParaRPr>
              </a:p>
              <a:p>
                <a:pPr algn="ctr"/>
                <a14:m>
                  <m:oMath xmlns:m="http://schemas.openxmlformats.org/officeDocument/2006/math">
                    <m:sSub>
                      <m:sSubPr>
                        <m:ctrlPr>
                          <a:rPr lang="en-US" sz="3600" i="1" smtClean="0">
                            <a:latin typeface="Cambria Math" panose="02040503050406030204" pitchFamily="18" charset="0"/>
                          </a:rPr>
                        </m:ctrlPr>
                      </m:sSubPr>
                      <m:e>
                        <m:r>
                          <a:rPr lang="en-US" sz="3600" i="1" smtClean="0">
                            <a:latin typeface="Cambria Math" panose="02040503050406030204" pitchFamily="18" charset="0"/>
                          </a:rPr>
                          <m:t>𝑊𝐶</m:t>
                        </m:r>
                      </m:e>
                      <m:sub>
                        <m:r>
                          <a:rPr lang="en-US" sz="3600" i="1" smtClean="0">
                            <a:latin typeface="Cambria Math" panose="02040503050406030204" pitchFamily="18" charset="0"/>
                          </a:rPr>
                          <m:t>𝑒𝑥𝑡</m:t>
                        </m:r>
                      </m:sub>
                    </m:sSub>
                    <m:r>
                      <a:rPr lang="en-US" sz="3600" i="1" smtClean="0">
                        <a:latin typeface="Cambria Math" panose="02040503050406030204" pitchFamily="18" charset="0"/>
                      </a:rPr>
                      <m:t>=</m:t>
                    </m:r>
                    <m:r>
                      <a:rPr lang="en-US" sz="3600" i="1" smtClean="0">
                        <a:latin typeface="Cambria Math" panose="02040503050406030204" pitchFamily="18" charset="0"/>
                      </a:rPr>
                      <m:t>𝐾</m:t>
                    </m:r>
                    <m:d>
                      <m:dPr>
                        <m:ctrlPr>
                          <a:rPr lang="en-US" sz="3600" i="1" smtClean="0">
                            <a:latin typeface="Cambria Math" panose="02040503050406030204" pitchFamily="18" charset="0"/>
                          </a:rPr>
                        </m:ctrlPr>
                      </m:dPr>
                      <m:e>
                        <m:d>
                          <m:dPr>
                            <m:begChr m:val="|"/>
                            <m:endChr m:val="|"/>
                            <m:ctrlPr>
                              <a:rPr lang="en-US" sz="3600" i="1" smtClean="0">
                                <a:latin typeface="Cambria Math" panose="02040503050406030204" pitchFamily="18" charset="0"/>
                              </a:rPr>
                            </m:ctrlPr>
                          </m:dPr>
                          <m:e>
                            <m:sSub>
                              <m:sSubPr>
                                <m:ctrlPr>
                                  <a:rPr lang="en-US" sz="3600" i="1" smtClean="0">
                                    <a:latin typeface="Cambria Math" panose="02040503050406030204" pitchFamily="18" charset="0"/>
                                  </a:rPr>
                                </m:ctrlPr>
                              </m:sSubPr>
                              <m:e>
                                <m:r>
                                  <a:rPr lang="en-US" sz="3600" i="1" smtClean="0">
                                    <a:latin typeface="Cambria Math" panose="02040503050406030204" pitchFamily="18" charset="0"/>
                                  </a:rPr>
                                  <m:t>𝐴𝐶𝑆</m:t>
                                </m:r>
                              </m:e>
                              <m:sub>
                                <m:r>
                                  <a:rPr lang="en-US" sz="3600" i="1" smtClean="0">
                                    <a:latin typeface="Cambria Math" panose="02040503050406030204" pitchFamily="18" charset="0"/>
                                  </a:rPr>
                                  <m:t>𝑋</m:t>
                                </m:r>
                              </m:sub>
                            </m:sSub>
                            <m:r>
                              <a:rPr lang="en-US" sz="3600" i="1" smtClean="0">
                                <a:latin typeface="Cambria Math" panose="02040503050406030204" pitchFamily="18" charset="0"/>
                              </a:rPr>
                              <m:t>−</m:t>
                            </m:r>
                            <m:sSub>
                              <m:sSubPr>
                                <m:ctrlPr>
                                  <a:rPr lang="en-US" sz="3600" i="1" smtClean="0">
                                    <a:latin typeface="Cambria Math" panose="02040503050406030204" pitchFamily="18" charset="0"/>
                                  </a:rPr>
                                </m:ctrlPr>
                              </m:sSubPr>
                              <m:e>
                                <m:r>
                                  <a:rPr lang="en-US" sz="3600" i="1" smtClean="0">
                                    <a:latin typeface="Cambria Math" panose="02040503050406030204" pitchFamily="18" charset="0"/>
                                  </a:rPr>
                                  <m:t>𝐴𝐶𝑆</m:t>
                                </m:r>
                              </m:e>
                              <m:sub>
                                <m:r>
                                  <a:rPr lang="en-US" sz="3600" i="1" smtClean="0">
                                    <a:latin typeface="Cambria Math" panose="02040503050406030204" pitchFamily="18" charset="0"/>
                                  </a:rPr>
                                  <m:t>𝑌</m:t>
                                </m:r>
                              </m:sub>
                            </m:sSub>
                          </m:e>
                        </m:d>
                      </m:e>
                    </m:d>
                    <m:r>
                      <a:rPr lang="en-US" sz="3600" i="1" smtClean="0">
                        <a:latin typeface="Cambria Math" panose="02040503050406030204" pitchFamily="18" charset="0"/>
                      </a:rPr>
                      <m:t>∗</m:t>
                    </m:r>
                    <m:r>
                      <a:rPr lang="en-US" sz="3600" i="1" smtClean="0">
                        <a:latin typeface="Cambria Math" panose="02040503050406030204" pitchFamily="18" charset="0"/>
                      </a:rPr>
                      <m:t>𝑊𝐶</m:t>
                    </m:r>
                  </m:oMath>
                </a14:m>
                <a:r>
                  <a:rPr lang="en-US" sz="3600" dirty="0">
                    <a:latin typeface="Tahoma" panose="020B0604030504040204" pitchFamily="34" charset="0"/>
                    <a:ea typeface="Tahoma" panose="020B0604030504040204" pitchFamily="34" charset="0"/>
                    <a:cs typeface="Tahoma" panose="020B0604030504040204" pitchFamily="34" charset="0"/>
                  </a:rPr>
                  <a:t> </a:t>
                </a:r>
                <a:r>
                  <a:rPr lang="en-US" sz="2400" i="1" dirty="0">
                    <a:latin typeface="Tahoma" panose="020B0604030504040204" pitchFamily="34" charset="0"/>
                    <a:ea typeface="Tahoma" panose="020B0604030504040204" pitchFamily="34" charset="0"/>
                    <a:cs typeface="Tahoma" panose="020B0604030504040204" pitchFamily="34" charset="0"/>
                  </a:rPr>
                  <a:t>[4]</a:t>
                </a:r>
                <a:endParaRPr lang="en-US" sz="3600" i="1" dirty="0">
                  <a:latin typeface="Tahoma" panose="020B0604030504040204" pitchFamily="34" charset="0"/>
                  <a:ea typeface="Tahoma" panose="020B0604030504040204" pitchFamily="34" charset="0"/>
                  <a:cs typeface="Tahoma" panose="020B0604030504040204" pitchFamily="34" charset="0"/>
                </a:endParaRPr>
              </a:p>
              <a:p>
                <a:pPr algn="just"/>
                <a:endParaRPr lang="en-US" sz="800" dirty="0">
                  <a:latin typeface="Tahoma" panose="020B0604030504040204" pitchFamily="34" charset="0"/>
                  <a:ea typeface="Tahoma" panose="020B0604030504040204" pitchFamily="34" charset="0"/>
                  <a:cs typeface="Tahoma" panose="020B0604030504040204" pitchFamily="34" charset="0"/>
                </a:endParaRPr>
              </a:p>
            </p:txBody>
          </p:sp>
        </mc:Choice>
        <mc:Fallback>
          <p:sp>
            <p:nvSpPr>
              <p:cNvPr id="4" name="TextBox 3">
                <a:extLst>
                  <a:ext uri="{FF2B5EF4-FFF2-40B4-BE49-F238E27FC236}">
                    <a16:creationId xmlns:a16="http://schemas.microsoft.com/office/drawing/2014/main" id="{E8EFA138-89DA-624A-8CBC-132B89F26079}"/>
                  </a:ext>
                </a:extLst>
              </p:cNvPr>
              <p:cNvSpPr txBox="1">
                <a:spLocks noRot="1" noChangeAspect="1" noMove="1" noResize="1" noEditPoints="1" noAdjustHandles="1" noChangeArrowheads="1" noChangeShapeType="1" noTextEdit="1"/>
              </p:cNvSpPr>
              <p:nvPr/>
            </p:nvSpPr>
            <p:spPr>
              <a:xfrm>
                <a:off x="13125719" y="22785557"/>
                <a:ext cx="8958952" cy="4216539"/>
              </a:xfrm>
              <a:prstGeom prst="rect">
                <a:avLst/>
              </a:prstGeom>
              <a:blipFill>
                <a:blip r:embed="rId14"/>
                <a:stretch>
                  <a:fillRect l="-1983" t="-2102" r="-1983"/>
                </a:stretch>
              </a:blipFill>
            </p:spPr>
            <p:txBody>
              <a:bodyPr/>
              <a:lstStyle/>
              <a:p>
                <a:r>
                  <a:rPr lang="en-US">
                    <a:noFill/>
                  </a:rPr>
                  <a:t> </a:t>
                </a:r>
              </a:p>
            </p:txBody>
          </p:sp>
        </mc:Fallback>
      </mc:AlternateContent>
      <p:sp>
        <p:nvSpPr>
          <p:cNvPr id="10" name="Rectangle 9">
            <a:extLst>
              <a:ext uri="{FF2B5EF4-FFF2-40B4-BE49-F238E27FC236}">
                <a16:creationId xmlns:a16="http://schemas.microsoft.com/office/drawing/2014/main" id="{A9924B64-92C3-AD46-AD0E-8E12BD4B563A}"/>
              </a:ext>
            </a:extLst>
          </p:cNvPr>
          <p:cNvSpPr/>
          <p:nvPr/>
        </p:nvSpPr>
        <p:spPr>
          <a:xfrm>
            <a:off x="745045" y="15677223"/>
            <a:ext cx="15653692" cy="2862322"/>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assign to every tract an anatomical coherence score (ACS) combining, in a conjunctive way, the satisfaction degrees for all the provided descriptions. Users are able to interactively select the bundles of interest, via an ACS based thresholding operation, with the level of precision that best fit their applications.</a:t>
            </a:r>
          </a:p>
        </p:txBody>
      </p:sp>
      <p:pic>
        <p:nvPicPr>
          <p:cNvPr id="12" name="Picture 11">
            <a:extLst>
              <a:ext uri="{FF2B5EF4-FFF2-40B4-BE49-F238E27FC236}">
                <a16:creationId xmlns:a16="http://schemas.microsoft.com/office/drawing/2014/main" id="{22A26DF4-BF1A-B94E-AE7E-1BD3DF018650}"/>
              </a:ext>
            </a:extLst>
          </p:cNvPr>
          <p:cNvPicPr>
            <a:picLocks noChangeAspect="1"/>
          </p:cNvPicPr>
          <p:nvPr/>
        </p:nvPicPr>
        <p:blipFill>
          <a:blip r:embed="rId15"/>
          <a:stretch>
            <a:fillRect/>
          </a:stretch>
        </p:blipFill>
        <p:spPr>
          <a:xfrm>
            <a:off x="22711094" y="23582868"/>
            <a:ext cx="6430366" cy="2409896"/>
          </a:xfrm>
          <a:prstGeom prst="rect">
            <a:avLst/>
          </a:prstGeom>
          <a:solidFill>
            <a:schemeClr val="bg1"/>
          </a:solidFill>
        </p:spPr>
      </p:pic>
      <p:grpSp>
        <p:nvGrpSpPr>
          <p:cNvPr id="25" name="Group 24">
            <a:extLst>
              <a:ext uri="{FF2B5EF4-FFF2-40B4-BE49-F238E27FC236}">
                <a16:creationId xmlns:a16="http://schemas.microsoft.com/office/drawing/2014/main" id="{D1B2134C-5404-A940-AA1F-813CF7A97C2B}"/>
              </a:ext>
            </a:extLst>
          </p:cNvPr>
          <p:cNvGrpSpPr/>
          <p:nvPr/>
        </p:nvGrpSpPr>
        <p:grpSpPr>
          <a:xfrm>
            <a:off x="17410491" y="11514153"/>
            <a:ext cx="11573540" cy="6935400"/>
            <a:chOff x="16024229" y="11315498"/>
            <a:chExt cx="12910596" cy="8250798"/>
          </a:xfrm>
        </p:grpSpPr>
        <p:grpSp>
          <p:nvGrpSpPr>
            <p:cNvPr id="95" name="Group 94">
              <a:extLst>
                <a:ext uri="{FF2B5EF4-FFF2-40B4-BE49-F238E27FC236}">
                  <a16:creationId xmlns:a16="http://schemas.microsoft.com/office/drawing/2014/main" id="{8D4F248C-486B-7B47-AC86-17F08613096A}"/>
                </a:ext>
              </a:extLst>
            </p:cNvPr>
            <p:cNvGrpSpPr/>
            <p:nvPr/>
          </p:nvGrpSpPr>
          <p:grpSpPr>
            <a:xfrm>
              <a:off x="16024229" y="11315498"/>
              <a:ext cx="12910596" cy="7663609"/>
              <a:chOff x="11159848" y="9827402"/>
              <a:chExt cx="12931265" cy="7675878"/>
            </a:xfrm>
          </p:grpSpPr>
          <p:grpSp>
            <p:nvGrpSpPr>
              <p:cNvPr id="96" name="Group 95">
                <a:extLst>
                  <a:ext uri="{FF2B5EF4-FFF2-40B4-BE49-F238E27FC236}">
                    <a16:creationId xmlns:a16="http://schemas.microsoft.com/office/drawing/2014/main" id="{B4656600-969D-034C-894E-242CD715910A}"/>
                  </a:ext>
                </a:extLst>
              </p:cNvPr>
              <p:cNvGrpSpPr/>
              <p:nvPr/>
            </p:nvGrpSpPr>
            <p:grpSpPr>
              <a:xfrm>
                <a:off x="11159848" y="9827402"/>
                <a:ext cx="12931265" cy="6953543"/>
                <a:chOff x="11159848" y="9827402"/>
                <a:chExt cx="12931265" cy="6953543"/>
              </a:xfrm>
            </p:grpSpPr>
            <p:pic>
              <p:nvPicPr>
                <p:cNvPr id="101" name="Picture 100">
                  <a:extLst>
                    <a:ext uri="{FF2B5EF4-FFF2-40B4-BE49-F238E27FC236}">
                      <a16:creationId xmlns:a16="http://schemas.microsoft.com/office/drawing/2014/main" id="{D281AD20-BA9A-A947-A585-116DE5E5AC5D}"/>
                    </a:ext>
                  </a:extLst>
                </p:cNvPr>
                <p:cNvPicPr>
                  <a:picLocks noChangeAspect="1"/>
                </p:cNvPicPr>
                <p:nvPr/>
              </p:nvPicPr>
              <p:blipFill>
                <a:blip r:embed="rId16">
                  <a:extLst>
                    <a:ext uri="{BEBA8EAE-BF5A-486C-A8C5-ECC9F3942E4B}">
                      <a14:imgProps xmlns:a14="http://schemas.microsoft.com/office/drawing/2010/main">
                        <a14:imgLayer>
                          <a14:imgEffect>
                            <a14:backgroundRemoval t="7252" b="98187" l="1236" r="94399"/>
                          </a14:imgEffect>
                        </a14:imgLayer>
                      </a14:imgProps>
                    </a:ext>
                  </a:extLst>
                </a:blip>
                <a:stretch>
                  <a:fillRect/>
                </a:stretch>
              </p:blipFill>
              <p:spPr>
                <a:xfrm>
                  <a:off x="12487901" y="13565416"/>
                  <a:ext cx="3632008" cy="3135374"/>
                </a:xfrm>
                <a:prstGeom prst="rect">
                  <a:avLst/>
                </a:prstGeom>
              </p:spPr>
            </p:pic>
            <p:pic>
              <p:nvPicPr>
                <p:cNvPr id="102" name="Picture 101">
                  <a:extLst>
                    <a:ext uri="{FF2B5EF4-FFF2-40B4-BE49-F238E27FC236}">
                      <a16:creationId xmlns:a16="http://schemas.microsoft.com/office/drawing/2014/main" id="{36EC61E1-D782-2D48-B194-952734F38E89}"/>
                    </a:ext>
                  </a:extLst>
                </p:cNvPr>
                <p:cNvPicPr>
                  <a:picLocks noChangeAspect="1"/>
                </p:cNvPicPr>
                <p:nvPr/>
              </p:nvPicPr>
              <p:blipFill>
                <a:blip r:embed="rId17">
                  <a:extLst>
                    <a:ext uri="{BEBA8EAE-BF5A-486C-A8C5-ECC9F3942E4B}">
                      <a14:imgProps xmlns:a14="http://schemas.microsoft.com/office/drawing/2010/main">
                        <a14:imgLayer>
                          <a14:imgEffect>
                            <a14:backgroundRemoval t="5439" b="99237" l="0" r="95058">
                              <a14:backgroundMark x1="3377" y1="51145" x2="1977" y2="91985"/>
                            </a14:backgroundRemoval>
                          </a14:imgEffect>
                        </a14:imgLayer>
                      </a14:imgProps>
                    </a:ext>
                  </a:extLst>
                </a:blip>
                <a:stretch>
                  <a:fillRect/>
                </a:stretch>
              </p:blipFill>
              <p:spPr>
                <a:xfrm>
                  <a:off x="12418028" y="10475617"/>
                  <a:ext cx="3632008" cy="3135374"/>
                </a:xfrm>
                <a:prstGeom prst="rect">
                  <a:avLst/>
                </a:prstGeom>
              </p:spPr>
            </p:pic>
            <p:pic>
              <p:nvPicPr>
                <p:cNvPr id="103" name="Picture 102">
                  <a:extLst>
                    <a:ext uri="{FF2B5EF4-FFF2-40B4-BE49-F238E27FC236}">
                      <a16:creationId xmlns:a16="http://schemas.microsoft.com/office/drawing/2014/main" id="{9FEF09F4-FC0C-2D44-B83A-9F54A423389F}"/>
                    </a:ext>
                  </a:extLst>
                </p:cNvPr>
                <p:cNvPicPr>
                  <a:picLocks noChangeAspect="1"/>
                </p:cNvPicPr>
                <p:nvPr/>
              </p:nvPicPr>
              <p:blipFill>
                <a:blip r:embed="rId18">
                  <a:extLst>
                    <a:ext uri="{BEBA8EAE-BF5A-486C-A8C5-ECC9F3942E4B}">
                      <a14:imgProps xmlns:a14="http://schemas.microsoft.com/office/drawing/2010/main">
                        <a14:imgLayer>
                          <a14:imgEffect>
                            <a14:backgroundRemoval t="6775" b="98760" l="247" r="95058"/>
                          </a14:imgEffect>
                        </a14:imgLayer>
                      </a14:imgProps>
                    </a:ext>
                  </a:extLst>
                </a:blip>
                <a:stretch>
                  <a:fillRect/>
                </a:stretch>
              </p:blipFill>
              <p:spPr>
                <a:xfrm>
                  <a:off x="20459105" y="13611956"/>
                  <a:ext cx="3632008" cy="3135374"/>
                </a:xfrm>
                <a:prstGeom prst="rect">
                  <a:avLst/>
                </a:prstGeom>
              </p:spPr>
            </p:pic>
            <p:sp>
              <p:nvSpPr>
                <p:cNvPr id="104" name="TextBox 103">
                  <a:extLst>
                    <a:ext uri="{FF2B5EF4-FFF2-40B4-BE49-F238E27FC236}">
                      <a16:creationId xmlns:a16="http://schemas.microsoft.com/office/drawing/2014/main" id="{2E08A833-825B-B047-B46C-D7EFC269C1E8}"/>
                    </a:ext>
                  </a:extLst>
                </p:cNvPr>
                <p:cNvSpPr txBox="1"/>
                <p:nvPr/>
              </p:nvSpPr>
              <p:spPr>
                <a:xfrm>
                  <a:off x="12687687" y="9855618"/>
                  <a:ext cx="3076163" cy="916842"/>
                </a:xfrm>
                <a:prstGeom prst="rect">
                  <a:avLst/>
                </a:prstGeom>
                <a:noFill/>
              </p:spPr>
              <p:txBody>
                <a:bodyPr wrap="square" rtlCol="0">
                  <a:spAutoFit/>
                </a:bodyPr>
                <a:lstStyle/>
                <a:p>
                  <a:pPr algn="just"/>
                  <a:r>
                    <a:rPr lang="en-US" sz="4400" b="1">
                      <a:latin typeface="Tahoma" panose="020B0604030504040204" pitchFamily="34" charset="0"/>
                      <a:ea typeface="Tahoma" panose="020B0604030504040204" pitchFamily="34" charset="0"/>
                      <a:cs typeface="Tahoma" panose="020B0604030504040204" pitchFamily="34" charset="0"/>
                    </a:rPr>
                    <a:t>ACS 1</a:t>
                  </a:r>
                </a:p>
              </p:txBody>
            </p:sp>
            <p:sp>
              <p:nvSpPr>
                <p:cNvPr id="105" name="TextBox 104">
                  <a:extLst>
                    <a:ext uri="{FF2B5EF4-FFF2-40B4-BE49-F238E27FC236}">
                      <a16:creationId xmlns:a16="http://schemas.microsoft.com/office/drawing/2014/main" id="{C073EB3E-0DF7-274D-B869-79A2CEBE7841}"/>
                    </a:ext>
                  </a:extLst>
                </p:cNvPr>
                <p:cNvSpPr txBox="1"/>
                <p:nvPr/>
              </p:nvSpPr>
              <p:spPr>
                <a:xfrm>
                  <a:off x="16600031" y="9855618"/>
                  <a:ext cx="3076163" cy="916842"/>
                </a:xfrm>
                <a:prstGeom prst="rect">
                  <a:avLst/>
                </a:prstGeom>
                <a:noFill/>
              </p:spPr>
              <p:txBody>
                <a:bodyPr wrap="square" rtlCol="0">
                  <a:spAutoFit/>
                </a:bodyPr>
                <a:lstStyle/>
                <a:p>
                  <a:pPr algn="just"/>
                  <a:r>
                    <a:rPr lang="en-US" sz="4400" b="1">
                      <a:latin typeface="Tahoma" panose="020B0604030504040204" pitchFamily="34" charset="0"/>
                      <a:ea typeface="Tahoma" panose="020B0604030504040204" pitchFamily="34" charset="0"/>
                      <a:cs typeface="Tahoma" panose="020B0604030504040204" pitchFamily="34" charset="0"/>
                    </a:rPr>
                    <a:t>ACS 2</a:t>
                  </a:r>
                </a:p>
              </p:txBody>
            </p:sp>
            <p:sp>
              <p:nvSpPr>
                <p:cNvPr id="106" name="TextBox 105">
                  <a:extLst>
                    <a:ext uri="{FF2B5EF4-FFF2-40B4-BE49-F238E27FC236}">
                      <a16:creationId xmlns:a16="http://schemas.microsoft.com/office/drawing/2014/main" id="{A2F64DC9-B16E-5E4A-A628-0676B0D01004}"/>
                    </a:ext>
                  </a:extLst>
                </p:cNvPr>
                <p:cNvSpPr txBox="1"/>
                <p:nvPr/>
              </p:nvSpPr>
              <p:spPr>
                <a:xfrm>
                  <a:off x="20597283" y="9827402"/>
                  <a:ext cx="3076163" cy="916842"/>
                </a:xfrm>
                <a:prstGeom prst="rect">
                  <a:avLst/>
                </a:prstGeom>
                <a:noFill/>
              </p:spPr>
              <p:txBody>
                <a:bodyPr wrap="square" rtlCol="0">
                  <a:spAutoFit/>
                </a:bodyPr>
                <a:lstStyle/>
                <a:p>
                  <a:pPr algn="just"/>
                  <a:r>
                    <a:rPr lang="en-US" sz="4400" b="1">
                      <a:latin typeface="Tahoma" panose="020B0604030504040204" pitchFamily="34" charset="0"/>
                      <a:ea typeface="Tahoma" panose="020B0604030504040204" pitchFamily="34" charset="0"/>
                      <a:cs typeface="Tahoma" panose="020B0604030504040204" pitchFamily="34" charset="0"/>
                    </a:rPr>
                    <a:t>ACS 3</a:t>
                  </a:r>
                </a:p>
              </p:txBody>
            </p:sp>
            <p:cxnSp>
              <p:nvCxnSpPr>
                <p:cNvPr id="107" name="Straight Connector 106">
                  <a:extLst>
                    <a:ext uri="{FF2B5EF4-FFF2-40B4-BE49-F238E27FC236}">
                      <a16:creationId xmlns:a16="http://schemas.microsoft.com/office/drawing/2014/main" id="{443676D0-D664-FA45-A27B-B03124E04697}"/>
                    </a:ext>
                  </a:extLst>
                </p:cNvPr>
                <p:cNvCxnSpPr>
                  <a:cxnSpLocks/>
                </p:cNvCxnSpPr>
                <p:nvPr/>
              </p:nvCxnSpPr>
              <p:spPr>
                <a:xfrm>
                  <a:off x="16033506" y="10491169"/>
                  <a:ext cx="0" cy="628977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66E6761A-2D5B-AF4D-A22E-7722C7355DBE}"/>
                    </a:ext>
                  </a:extLst>
                </p:cNvPr>
                <p:cNvCxnSpPr>
                  <a:cxnSpLocks/>
                </p:cNvCxnSpPr>
                <p:nvPr/>
              </p:nvCxnSpPr>
              <p:spPr>
                <a:xfrm>
                  <a:off x="20119946" y="10527728"/>
                  <a:ext cx="0" cy="625321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B3CEEA3C-A79C-7146-949B-27DF47D97B9B}"/>
                    </a:ext>
                  </a:extLst>
                </p:cNvPr>
                <p:cNvSpPr txBox="1"/>
                <p:nvPr/>
              </p:nvSpPr>
              <p:spPr>
                <a:xfrm rot="16200000">
                  <a:off x="10528978" y="11796203"/>
                  <a:ext cx="2122679" cy="859706"/>
                </a:xfrm>
                <a:prstGeom prst="rect">
                  <a:avLst/>
                </a:prstGeom>
                <a:noFill/>
              </p:spPr>
              <p:txBody>
                <a:bodyPr wrap="square" rtlCol="0">
                  <a:spAutoFit/>
                </a:bodyPr>
                <a:lstStyle/>
                <a:p>
                  <a:pPr algn="just"/>
                  <a:r>
                    <a:rPr lang="en-US" sz="4400" b="1">
                      <a:latin typeface="Tahoma" panose="020B0604030504040204" pitchFamily="34" charset="0"/>
                      <a:ea typeface="Tahoma" panose="020B0604030504040204" pitchFamily="34" charset="0"/>
                      <a:cs typeface="Tahoma" panose="020B0604030504040204" pitchFamily="34" charset="0"/>
                    </a:rPr>
                    <a:t>IFOF</a:t>
                  </a:r>
                </a:p>
              </p:txBody>
            </p:sp>
            <p:cxnSp>
              <p:nvCxnSpPr>
                <p:cNvPr id="110" name="Straight Connector 109">
                  <a:extLst>
                    <a:ext uri="{FF2B5EF4-FFF2-40B4-BE49-F238E27FC236}">
                      <a16:creationId xmlns:a16="http://schemas.microsoft.com/office/drawing/2014/main" id="{650C9076-6CE8-F045-8AC1-4C689D6ADF53}"/>
                    </a:ext>
                  </a:extLst>
                </p:cNvPr>
                <p:cNvCxnSpPr>
                  <a:cxnSpLocks/>
                </p:cNvCxnSpPr>
                <p:nvPr/>
              </p:nvCxnSpPr>
              <p:spPr>
                <a:xfrm>
                  <a:off x="11328198" y="16780945"/>
                  <a:ext cx="127024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FE2977F2-C4E1-0C49-9942-90EB98F216BC}"/>
                    </a:ext>
                  </a:extLst>
                </p:cNvPr>
                <p:cNvCxnSpPr>
                  <a:cxnSpLocks/>
                </p:cNvCxnSpPr>
                <p:nvPr/>
              </p:nvCxnSpPr>
              <p:spPr>
                <a:xfrm>
                  <a:off x="11328198" y="13703449"/>
                  <a:ext cx="12643825" cy="0"/>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112" name="Picture 111">
                  <a:extLst>
                    <a:ext uri="{FF2B5EF4-FFF2-40B4-BE49-F238E27FC236}">
                      <a16:creationId xmlns:a16="http://schemas.microsoft.com/office/drawing/2014/main" id="{83FE24E6-C9F0-9440-B801-41DC636F222A}"/>
                    </a:ext>
                  </a:extLst>
                </p:cNvPr>
                <p:cNvPicPr>
                  <a:picLocks noChangeAspect="1"/>
                </p:cNvPicPr>
                <p:nvPr/>
              </p:nvPicPr>
              <p:blipFill>
                <a:blip r:embed="rId19">
                  <a:extLst>
                    <a:ext uri="{BEBA8EAE-BF5A-486C-A8C5-ECC9F3942E4B}">
                      <a14:imgProps xmlns:a14="http://schemas.microsoft.com/office/drawing/2010/main">
                        <a14:imgLayer>
                          <a14:imgEffect>
                            <a14:backgroundRemoval t="6679" b="98378" l="412" r="94893"/>
                          </a14:imgEffect>
                        </a14:imgLayer>
                      </a14:imgProps>
                    </a:ext>
                  </a:extLst>
                </a:blip>
                <a:stretch>
                  <a:fillRect/>
                </a:stretch>
              </p:blipFill>
              <p:spPr>
                <a:xfrm>
                  <a:off x="16322109" y="10480121"/>
                  <a:ext cx="3632008" cy="3135374"/>
                </a:xfrm>
                <a:prstGeom prst="rect">
                  <a:avLst/>
                </a:prstGeom>
              </p:spPr>
            </p:pic>
            <p:pic>
              <p:nvPicPr>
                <p:cNvPr id="113" name="Picture 112">
                  <a:extLst>
                    <a:ext uri="{FF2B5EF4-FFF2-40B4-BE49-F238E27FC236}">
                      <a16:creationId xmlns:a16="http://schemas.microsoft.com/office/drawing/2014/main" id="{BC22CCC4-039C-474D-A77A-09495CD0A7AA}"/>
                    </a:ext>
                  </a:extLst>
                </p:cNvPr>
                <p:cNvPicPr>
                  <a:picLocks noChangeAspect="1"/>
                </p:cNvPicPr>
                <p:nvPr/>
              </p:nvPicPr>
              <p:blipFill>
                <a:blip r:embed="rId20">
                  <a:extLst>
                    <a:ext uri="{BEBA8EAE-BF5A-486C-A8C5-ECC9F3942E4B}">
                      <a14:imgProps xmlns:a14="http://schemas.microsoft.com/office/drawing/2010/main">
                        <a14:imgLayer>
                          <a14:imgEffect>
                            <a14:backgroundRemoval t="5153" b="98760" l="412" r="96211"/>
                          </a14:imgEffect>
                        </a14:imgLayer>
                      </a14:imgProps>
                    </a:ext>
                  </a:extLst>
                </a:blip>
                <a:stretch>
                  <a:fillRect/>
                </a:stretch>
              </p:blipFill>
              <p:spPr>
                <a:xfrm>
                  <a:off x="20319359" y="10523835"/>
                  <a:ext cx="3632008" cy="3135374"/>
                </a:xfrm>
                <a:prstGeom prst="rect">
                  <a:avLst/>
                </a:prstGeom>
              </p:spPr>
            </p:pic>
            <p:pic>
              <p:nvPicPr>
                <p:cNvPr id="114" name="Picture 113">
                  <a:extLst>
                    <a:ext uri="{FF2B5EF4-FFF2-40B4-BE49-F238E27FC236}">
                      <a16:creationId xmlns:a16="http://schemas.microsoft.com/office/drawing/2014/main" id="{A06274AB-7F33-3542-BE22-04559101D546}"/>
                    </a:ext>
                  </a:extLst>
                </p:cNvPr>
                <p:cNvPicPr>
                  <a:picLocks noChangeAspect="1"/>
                </p:cNvPicPr>
                <p:nvPr/>
              </p:nvPicPr>
              <p:blipFill>
                <a:blip r:embed="rId21">
                  <a:extLst>
                    <a:ext uri="{BEBA8EAE-BF5A-486C-A8C5-ECC9F3942E4B}">
                      <a14:imgProps xmlns:a14="http://schemas.microsoft.com/office/drawing/2010/main">
                        <a14:imgLayer>
                          <a14:imgEffect>
                            <a14:backgroundRemoval t="5630" b="98855" l="659" r="95964"/>
                          </a14:imgEffect>
                        </a14:imgLayer>
                      </a14:imgProps>
                    </a:ext>
                  </a:extLst>
                </a:blip>
                <a:stretch>
                  <a:fillRect/>
                </a:stretch>
              </p:blipFill>
              <p:spPr>
                <a:xfrm>
                  <a:off x="16368847" y="13611956"/>
                  <a:ext cx="3632008" cy="3135374"/>
                </a:xfrm>
                <a:prstGeom prst="rect">
                  <a:avLst/>
                </a:prstGeom>
              </p:spPr>
            </p:pic>
            <p:sp>
              <p:nvSpPr>
                <p:cNvPr id="115" name="TextBox 114">
                  <a:extLst>
                    <a:ext uri="{FF2B5EF4-FFF2-40B4-BE49-F238E27FC236}">
                      <a16:creationId xmlns:a16="http://schemas.microsoft.com/office/drawing/2014/main" id="{29341F85-B75D-FC49-ABC7-9151F6F08D80}"/>
                    </a:ext>
                  </a:extLst>
                </p:cNvPr>
                <p:cNvSpPr txBox="1"/>
                <p:nvPr/>
              </p:nvSpPr>
              <p:spPr>
                <a:xfrm rot="16200000">
                  <a:off x="10823305" y="14813015"/>
                  <a:ext cx="1532792" cy="859706"/>
                </a:xfrm>
                <a:prstGeom prst="rect">
                  <a:avLst/>
                </a:prstGeom>
                <a:noFill/>
              </p:spPr>
              <p:txBody>
                <a:bodyPr wrap="square" rtlCol="0">
                  <a:spAutoFit/>
                </a:bodyPr>
                <a:lstStyle/>
                <a:p>
                  <a:pPr algn="just"/>
                  <a:r>
                    <a:rPr lang="en-US" sz="4400" b="1">
                      <a:latin typeface="Tahoma" panose="020B0604030504040204" pitchFamily="34" charset="0"/>
                      <a:ea typeface="Tahoma" panose="020B0604030504040204" pitchFamily="34" charset="0"/>
                      <a:cs typeface="Tahoma" panose="020B0604030504040204" pitchFamily="34" charset="0"/>
                    </a:rPr>
                    <a:t>UF</a:t>
                  </a:r>
                </a:p>
              </p:txBody>
            </p:sp>
          </p:grpSp>
          <p:pic>
            <p:nvPicPr>
              <p:cNvPr id="98" name="Picture 97">
                <a:extLst>
                  <a:ext uri="{FF2B5EF4-FFF2-40B4-BE49-F238E27FC236}">
                    <a16:creationId xmlns:a16="http://schemas.microsoft.com/office/drawing/2014/main" id="{F0D7AF99-65FC-AA46-A523-563B7494B376}"/>
                  </a:ext>
                </a:extLst>
              </p:cNvPr>
              <p:cNvPicPr>
                <a:picLocks/>
              </p:cNvPicPr>
              <p:nvPr/>
            </p:nvPicPr>
            <p:blipFill rotWithShape="1">
              <a:blip r:embed="rId22"/>
              <a:srcRect l="2733" t="36653" r="2924" b="25480"/>
              <a:stretch/>
            </p:blipFill>
            <p:spPr>
              <a:xfrm>
                <a:off x="14115841" y="16925912"/>
                <a:ext cx="7308137" cy="451688"/>
              </a:xfrm>
              <a:prstGeom prst="rect">
                <a:avLst/>
              </a:prstGeom>
            </p:spPr>
          </p:pic>
          <p:sp>
            <p:nvSpPr>
              <p:cNvPr id="99" name="TextBox 98">
                <a:extLst>
                  <a:ext uri="{FF2B5EF4-FFF2-40B4-BE49-F238E27FC236}">
                    <a16:creationId xmlns:a16="http://schemas.microsoft.com/office/drawing/2014/main" id="{F4BB3AB0-CF37-5C42-A96C-3EFD23290335}"/>
                  </a:ext>
                </a:extLst>
              </p:cNvPr>
              <p:cNvSpPr txBox="1"/>
              <p:nvPr/>
            </p:nvSpPr>
            <p:spPr>
              <a:xfrm>
                <a:off x="13368300" y="16879827"/>
                <a:ext cx="1242207"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0</a:t>
                </a:r>
              </a:p>
            </p:txBody>
          </p:sp>
          <p:sp>
            <p:nvSpPr>
              <p:cNvPr id="100" name="TextBox 99">
                <a:extLst>
                  <a:ext uri="{FF2B5EF4-FFF2-40B4-BE49-F238E27FC236}">
                    <a16:creationId xmlns:a16="http://schemas.microsoft.com/office/drawing/2014/main" id="{5D60F8C2-DE6B-2B4A-B6D5-3CEAAD2FAB38}"/>
                  </a:ext>
                </a:extLst>
              </p:cNvPr>
              <p:cNvSpPr txBox="1"/>
              <p:nvPr/>
            </p:nvSpPr>
            <p:spPr>
              <a:xfrm>
                <a:off x="21667410" y="16808582"/>
                <a:ext cx="527644"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1</a:t>
                </a:r>
              </a:p>
            </p:txBody>
          </p:sp>
          <p:sp>
            <p:nvSpPr>
              <p:cNvPr id="97" name="TextBox 96">
                <a:extLst>
                  <a:ext uri="{FF2B5EF4-FFF2-40B4-BE49-F238E27FC236}">
                    <a16:creationId xmlns:a16="http://schemas.microsoft.com/office/drawing/2014/main" id="{9850501D-0974-3C4A-9A60-F21407D50E94}"/>
                  </a:ext>
                </a:extLst>
              </p:cNvPr>
              <p:cNvSpPr txBox="1"/>
              <p:nvPr/>
            </p:nvSpPr>
            <p:spPr>
              <a:xfrm>
                <a:off x="17330557" y="16861074"/>
                <a:ext cx="1242207" cy="550106"/>
              </a:xfrm>
              <a:prstGeom prst="rect">
                <a:avLst/>
              </a:prstGeom>
              <a:noFill/>
            </p:spPr>
            <p:txBody>
              <a:bodyPr wrap="square" rtlCol="0">
                <a:spAutoFit/>
              </a:bodyPr>
              <a:lstStyle/>
              <a:p>
                <a:pPr algn="just"/>
                <a:r>
                  <a:rPr lang="en-US" sz="2400" b="1" i="1" dirty="0">
                    <a:latin typeface="Tahoma" panose="020B0604030504040204" pitchFamily="34" charset="0"/>
                    <a:ea typeface="Tahoma" panose="020B0604030504040204" pitchFamily="34" charset="0"/>
                    <a:cs typeface="Tahoma" panose="020B0604030504040204" pitchFamily="34" charset="0"/>
                  </a:rPr>
                  <a:t>ACS</a:t>
                </a:r>
              </a:p>
            </p:txBody>
          </p:sp>
        </p:grpSp>
        <p:sp>
          <p:nvSpPr>
            <p:cNvPr id="151" name="TextBox 150">
              <a:extLst>
                <a:ext uri="{FF2B5EF4-FFF2-40B4-BE49-F238E27FC236}">
                  <a16:creationId xmlns:a16="http://schemas.microsoft.com/office/drawing/2014/main" id="{5769C0E3-A709-4A48-83BB-30F3C0426EDD}"/>
                </a:ext>
              </a:extLst>
            </p:cNvPr>
            <p:cNvSpPr txBox="1"/>
            <p:nvPr/>
          </p:nvSpPr>
          <p:spPr>
            <a:xfrm>
              <a:off x="19336272" y="18907224"/>
              <a:ext cx="6610782" cy="659072"/>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1: Thresholding IFOF and UF</a:t>
              </a:r>
            </a:p>
          </p:txBody>
        </p:sp>
      </p:grpSp>
      <p:grpSp>
        <p:nvGrpSpPr>
          <p:cNvPr id="27" name="Group 26">
            <a:extLst>
              <a:ext uri="{FF2B5EF4-FFF2-40B4-BE49-F238E27FC236}">
                <a16:creationId xmlns:a16="http://schemas.microsoft.com/office/drawing/2014/main" id="{D578CE00-D53F-8E42-A7C1-7BB5C9B56E0D}"/>
              </a:ext>
            </a:extLst>
          </p:cNvPr>
          <p:cNvGrpSpPr/>
          <p:nvPr/>
        </p:nvGrpSpPr>
        <p:grpSpPr>
          <a:xfrm>
            <a:off x="1126306" y="20743502"/>
            <a:ext cx="11402362" cy="8363235"/>
            <a:chOff x="1126306" y="21833929"/>
            <a:chExt cx="11402362" cy="8363235"/>
          </a:xfrm>
        </p:grpSpPr>
        <p:grpSp>
          <p:nvGrpSpPr>
            <p:cNvPr id="116" name="Group 115">
              <a:extLst>
                <a:ext uri="{FF2B5EF4-FFF2-40B4-BE49-F238E27FC236}">
                  <a16:creationId xmlns:a16="http://schemas.microsoft.com/office/drawing/2014/main" id="{85DF55D6-43BA-5442-BAA7-F88FDDD95657}"/>
                </a:ext>
              </a:extLst>
            </p:cNvPr>
            <p:cNvGrpSpPr/>
            <p:nvPr/>
          </p:nvGrpSpPr>
          <p:grpSpPr>
            <a:xfrm>
              <a:off x="1126306" y="21833929"/>
              <a:ext cx="11402362" cy="7605544"/>
              <a:chOff x="9745058" y="5804644"/>
              <a:chExt cx="16345989" cy="10903017"/>
            </a:xfrm>
          </p:grpSpPr>
          <p:pic>
            <p:nvPicPr>
              <p:cNvPr id="117" name="Picture 116">
                <a:extLst>
                  <a:ext uri="{FF2B5EF4-FFF2-40B4-BE49-F238E27FC236}">
                    <a16:creationId xmlns:a16="http://schemas.microsoft.com/office/drawing/2014/main" id="{7C7B2D21-E7C9-6B43-9999-4FF48DD43FF2}"/>
                  </a:ext>
                </a:extLst>
              </p:cNvPr>
              <p:cNvPicPr>
                <a:picLocks/>
              </p:cNvPicPr>
              <p:nvPr/>
            </p:nvPicPr>
            <p:blipFill>
              <a:blip r:embed="rId23"/>
              <a:stretch>
                <a:fillRect/>
              </a:stretch>
            </p:blipFill>
            <p:spPr>
              <a:xfrm>
                <a:off x="11113829" y="13951180"/>
                <a:ext cx="4320000" cy="2160000"/>
              </a:xfrm>
              <a:prstGeom prst="rect">
                <a:avLst/>
              </a:prstGeom>
            </p:spPr>
          </p:pic>
          <p:pic>
            <p:nvPicPr>
              <p:cNvPr id="118" name="Picture 117">
                <a:extLst>
                  <a:ext uri="{FF2B5EF4-FFF2-40B4-BE49-F238E27FC236}">
                    <a16:creationId xmlns:a16="http://schemas.microsoft.com/office/drawing/2014/main" id="{C9957C77-8CAA-F244-B9C2-A1BEF2A62E48}"/>
                  </a:ext>
                </a:extLst>
              </p:cNvPr>
              <p:cNvPicPr>
                <a:picLocks noChangeAspect="1"/>
              </p:cNvPicPr>
              <p:nvPr/>
            </p:nvPicPr>
            <p:blipFill>
              <a:blip r:embed="rId24"/>
              <a:stretch>
                <a:fillRect/>
              </a:stretch>
            </p:blipFill>
            <p:spPr>
              <a:xfrm>
                <a:off x="20047136" y="13951979"/>
                <a:ext cx="4320000" cy="2648077"/>
              </a:xfrm>
              <a:prstGeom prst="rect">
                <a:avLst/>
              </a:prstGeom>
            </p:spPr>
          </p:pic>
          <p:pic>
            <p:nvPicPr>
              <p:cNvPr id="119" name="Picture 118">
                <a:extLst>
                  <a:ext uri="{FF2B5EF4-FFF2-40B4-BE49-F238E27FC236}">
                    <a16:creationId xmlns:a16="http://schemas.microsoft.com/office/drawing/2014/main" id="{5F3A80C2-BFF3-8D4C-BBD2-530E5EA293D9}"/>
                  </a:ext>
                </a:extLst>
              </p:cNvPr>
              <p:cNvPicPr>
                <a:picLocks/>
              </p:cNvPicPr>
              <p:nvPr/>
            </p:nvPicPr>
            <p:blipFill>
              <a:blip r:embed="rId25"/>
              <a:stretch>
                <a:fillRect/>
              </a:stretch>
            </p:blipFill>
            <p:spPr>
              <a:xfrm>
                <a:off x="15638349" y="13919479"/>
                <a:ext cx="4320000" cy="2160000"/>
              </a:xfrm>
              <a:prstGeom prst="rect">
                <a:avLst/>
              </a:prstGeom>
            </p:spPr>
          </p:pic>
          <p:pic>
            <p:nvPicPr>
              <p:cNvPr id="120" name="Picture 119">
                <a:extLst>
                  <a:ext uri="{FF2B5EF4-FFF2-40B4-BE49-F238E27FC236}">
                    <a16:creationId xmlns:a16="http://schemas.microsoft.com/office/drawing/2014/main" id="{3602719D-65C2-EB41-A457-72E15FD8736E}"/>
                  </a:ext>
                </a:extLst>
              </p:cNvPr>
              <p:cNvPicPr>
                <a:picLocks/>
              </p:cNvPicPr>
              <p:nvPr/>
            </p:nvPicPr>
            <p:blipFill>
              <a:blip r:embed="rId26"/>
              <a:stretch>
                <a:fillRect/>
              </a:stretch>
            </p:blipFill>
            <p:spPr>
              <a:xfrm>
                <a:off x="11221736" y="7189211"/>
                <a:ext cx="4320000" cy="2160000"/>
              </a:xfrm>
              <a:prstGeom prst="rect">
                <a:avLst/>
              </a:prstGeom>
            </p:spPr>
          </p:pic>
          <p:pic>
            <p:nvPicPr>
              <p:cNvPr id="121" name="Picture 120">
                <a:extLst>
                  <a:ext uri="{FF2B5EF4-FFF2-40B4-BE49-F238E27FC236}">
                    <a16:creationId xmlns:a16="http://schemas.microsoft.com/office/drawing/2014/main" id="{EBA7378E-72EF-4142-AC0B-E5EE4937778E}"/>
                  </a:ext>
                </a:extLst>
              </p:cNvPr>
              <p:cNvPicPr>
                <a:picLocks/>
              </p:cNvPicPr>
              <p:nvPr/>
            </p:nvPicPr>
            <p:blipFill>
              <a:blip r:embed="rId27"/>
              <a:stretch>
                <a:fillRect/>
              </a:stretch>
            </p:blipFill>
            <p:spPr>
              <a:xfrm>
                <a:off x="19938146" y="7408725"/>
                <a:ext cx="4320000" cy="2160000"/>
              </a:xfrm>
              <a:prstGeom prst="rect">
                <a:avLst/>
              </a:prstGeom>
            </p:spPr>
          </p:pic>
          <p:pic>
            <p:nvPicPr>
              <p:cNvPr id="122" name="Picture 121">
                <a:extLst>
                  <a:ext uri="{FF2B5EF4-FFF2-40B4-BE49-F238E27FC236}">
                    <a16:creationId xmlns:a16="http://schemas.microsoft.com/office/drawing/2014/main" id="{1510F694-5D7E-2F40-BF11-22EEB3C6583D}"/>
                  </a:ext>
                </a:extLst>
              </p:cNvPr>
              <p:cNvPicPr>
                <a:picLocks/>
              </p:cNvPicPr>
              <p:nvPr/>
            </p:nvPicPr>
            <p:blipFill>
              <a:blip r:embed="rId28"/>
              <a:stretch>
                <a:fillRect/>
              </a:stretch>
            </p:blipFill>
            <p:spPr>
              <a:xfrm>
                <a:off x="15566000" y="7279042"/>
                <a:ext cx="4320000" cy="2160000"/>
              </a:xfrm>
              <a:prstGeom prst="rect">
                <a:avLst/>
              </a:prstGeom>
            </p:spPr>
          </p:pic>
          <p:pic>
            <p:nvPicPr>
              <p:cNvPr id="123" name="Picture 122">
                <a:extLst>
                  <a:ext uri="{FF2B5EF4-FFF2-40B4-BE49-F238E27FC236}">
                    <a16:creationId xmlns:a16="http://schemas.microsoft.com/office/drawing/2014/main" id="{F11DE1CB-C637-9248-AD6F-272F853516EB}"/>
                  </a:ext>
                </a:extLst>
              </p:cNvPr>
              <p:cNvPicPr>
                <a:picLocks/>
              </p:cNvPicPr>
              <p:nvPr/>
            </p:nvPicPr>
            <p:blipFill>
              <a:blip r:embed="rId29"/>
              <a:stretch>
                <a:fillRect/>
              </a:stretch>
            </p:blipFill>
            <p:spPr>
              <a:xfrm>
                <a:off x="11221736" y="9407731"/>
                <a:ext cx="4320000" cy="2160000"/>
              </a:xfrm>
              <a:prstGeom prst="rect">
                <a:avLst/>
              </a:prstGeom>
            </p:spPr>
          </p:pic>
          <p:pic>
            <p:nvPicPr>
              <p:cNvPr id="124" name="Picture 123">
                <a:extLst>
                  <a:ext uri="{FF2B5EF4-FFF2-40B4-BE49-F238E27FC236}">
                    <a16:creationId xmlns:a16="http://schemas.microsoft.com/office/drawing/2014/main" id="{29AEE5EE-7F0D-BE4E-8145-0DCBCE363D81}"/>
                  </a:ext>
                </a:extLst>
              </p:cNvPr>
              <p:cNvPicPr>
                <a:picLocks/>
              </p:cNvPicPr>
              <p:nvPr/>
            </p:nvPicPr>
            <p:blipFill>
              <a:blip r:embed="rId30"/>
              <a:stretch>
                <a:fillRect/>
              </a:stretch>
            </p:blipFill>
            <p:spPr>
              <a:xfrm>
                <a:off x="20047136" y="9404273"/>
                <a:ext cx="4320000" cy="2160000"/>
              </a:xfrm>
              <a:prstGeom prst="rect">
                <a:avLst/>
              </a:prstGeom>
            </p:spPr>
          </p:pic>
          <p:pic>
            <p:nvPicPr>
              <p:cNvPr id="125" name="Picture 124">
                <a:extLst>
                  <a:ext uri="{FF2B5EF4-FFF2-40B4-BE49-F238E27FC236}">
                    <a16:creationId xmlns:a16="http://schemas.microsoft.com/office/drawing/2014/main" id="{9D222F54-4D75-1C4F-9FD6-EFE225022D4C}"/>
                  </a:ext>
                </a:extLst>
              </p:cNvPr>
              <p:cNvPicPr>
                <a:picLocks/>
              </p:cNvPicPr>
              <p:nvPr/>
            </p:nvPicPr>
            <p:blipFill>
              <a:blip r:embed="rId31"/>
              <a:stretch>
                <a:fillRect/>
              </a:stretch>
            </p:blipFill>
            <p:spPr>
              <a:xfrm>
                <a:off x="15638349" y="9489391"/>
                <a:ext cx="4320000" cy="2160000"/>
              </a:xfrm>
              <a:prstGeom prst="rect">
                <a:avLst/>
              </a:prstGeom>
            </p:spPr>
          </p:pic>
          <p:pic>
            <p:nvPicPr>
              <p:cNvPr id="126" name="Picture 125">
                <a:extLst>
                  <a:ext uri="{FF2B5EF4-FFF2-40B4-BE49-F238E27FC236}">
                    <a16:creationId xmlns:a16="http://schemas.microsoft.com/office/drawing/2014/main" id="{AD506FEE-40D1-774B-B9B0-CF1F751C7C1B}"/>
                  </a:ext>
                </a:extLst>
              </p:cNvPr>
              <p:cNvPicPr>
                <a:picLocks/>
              </p:cNvPicPr>
              <p:nvPr/>
            </p:nvPicPr>
            <p:blipFill>
              <a:blip r:embed="rId32"/>
              <a:stretch>
                <a:fillRect/>
              </a:stretch>
            </p:blipFill>
            <p:spPr>
              <a:xfrm>
                <a:off x="20049920" y="11716831"/>
                <a:ext cx="4320000" cy="2160000"/>
              </a:xfrm>
              <a:prstGeom prst="rect">
                <a:avLst/>
              </a:prstGeom>
            </p:spPr>
          </p:pic>
          <p:pic>
            <p:nvPicPr>
              <p:cNvPr id="127" name="Picture 126">
                <a:extLst>
                  <a:ext uri="{FF2B5EF4-FFF2-40B4-BE49-F238E27FC236}">
                    <a16:creationId xmlns:a16="http://schemas.microsoft.com/office/drawing/2014/main" id="{AFA077A3-4F32-1445-9F42-CC75F2EB4C77}"/>
                  </a:ext>
                </a:extLst>
              </p:cNvPr>
              <p:cNvPicPr>
                <a:picLocks/>
              </p:cNvPicPr>
              <p:nvPr/>
            </p:nvPicPr>
            <p:blipFill>
              <a:blip r:embed="rId33"/>
              <a:stretch>
                <a:fillRect/>
              </a:stretch>
            </p:blipFill>
            <p:spPr>
              <a:xfrm>
                <a:off x="15641133" y="11648633"/>
                <a:ext cx="4320000" cy="2160000"/>
              </a:xfrm>
              <a:prstGeom prst="rect">
                <a:avLst/>
              </a:prstGeom>
            </p:spPr>
          </p:pic>
          <p:pic>
            <p:nvPicPr>
              <p:cNvPr id="128" name="Picture 127">
                <a:extLst>
                  <a:ext uri="{FF2B5EF4-FFF2-40B4-BE49-F238E27FC236}">
                    <a16:creationId xmlns:a16="http://schemas.microsoft.com/office/drawing/2014/main" id="{46424F3E-39BF-F546-896E-5573304BA9A6}"/>
                  </a:ext>
                </a:extLst>
              </p:cNvPr>
              <p:cNvPicPr>
                <a:picLocks/>
              </p:cNvPicPr>
              <p:nvPr/>
            </p:nvPicPr>
            <p:blipFill>
              <a:blip r:embed="rId34"/>
              <a:stretch>
                <a:fillRect/>
              </a:stretch>
            </p:blipFill>
            <p:spPr>
              <a:xfrm>
                <a:off x="11221736" y="11638838"/>
                <a:ext cx="4320000" cy="2161039"/>
              </a:xfrm>
              <a:prstGeom prst="rect">
                <a:avLst/>
              </a:prstGeom>
            </p:spPr>
          </p:pic>
          <p:grpSp>
            <p:nvGrpSpPr>
              <p:cNvPr id="129" name="Group 128">
                <a:extLst>
                  <a:ext uri="{FF2B5EF4-FFF2-40B4-BE49-F238E27FC236}">
                    <a16:creationId xmlns:a16="http://schemas.microsoft.com/office/drawing/2014/main" id="{BD279D84-0F7C-0C4C-A204-B6711BDBBBFE}"/>
                  </a:ext>
                </a:extLst>
              </p:cNvPr>
              <p:cNvGrpSpPr/>
              <p:nvPr/>
            </p:nvGrpSpPr>
            <p:grpSpPr>
              <a:xfrm>
                <a:off x="9745058" y="5804644"/>
                <a:ext cx="15735488" cy="10795412"/>
                <a:chOff x="9602183" y="9833719"/>
                <a:chExt cx="15735488" cy="10795412"/>
              </a:xfrm>
            </p:grpSpPr>
            <p:sp>
              <p:nvSpPr>
                <p:cNvPr id="145" name="TextBox 144">
                  <a:extLst>
                    <a:ext uri="{FF2B5EF4-FFF2-40B4-BE49-F238E27FC236}">
                      <a16:creationId xmlns:a16="http://schemas.microsoft.com/office/drawing/2014/main" id="{251FC3C0-2133-0942-BD57-4637FB3CB49F}"/>
                    </a:ext>
                  </a:extLst>
                </p:cNvPr>
                <p:cNvSpPr txBox="1"/>
                <p:nvPr/>
              </p:nvSpPr>
              <p:spPr>
                <a:xfrm>
                  <a:off x="11707648" y="9833719"/>
                  <a:ext cx="3058449"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FIBERS</a:t>
                  </a:r>
                </a:p>
                <a:p>
                  <a:pPr algn="ctr"/>
                  <a:r>
                    <a:rPr lang="en-US" sz="2000" i="1" dirty="0">
                      <a:latin typeface="Tahoma" panose="020B0604030504040204" pitchFamily="34" charset="0"/>
                      <a:ea typeface="Tahoma" panose="020B0604030504040204" pitchFamily="34" charset="0"/>
                      <a:cs typeface="Tahoma" panose="020B0604030504040204" pitchFamily="34" charset="0"/>
                    </a:rPr>
                    <a:t>Original Bundle</a:t>
                  </a:r>
                </a:p>
              </p:txBody>
            </p:sp>
            <p:cxnSp>
              <p:nvCxnSpPr>
                <p:cNvPr id="146" name="Straight Connector 145">
                  <a:extLst>
                    <a:ext uri="{FF2B5EF4-FFF2-40B4-BE49-F238E27FC236}">
                      <a16:creationId xmlns:a16="http://schemas.microsoft.com/office/drawing/2014/main" id="{0B9FB9C2-EC7B-BC4D-BEA4-7036E0ED3B17}"/>
                    </a:ext>
                  </a:extLst>
                </p:cNvPr>
                <p:cNvCxnSpPr>
                  <a:cxnSpLocks/>
                </p:cNvCxnSpPr>
                <p:nvPr/>
              </p:nvCxnSpPr>
              <p:spPr>
                <a:xfrm>
                  <a:off x="15401614" y="10820200"/>
                  <a:ext cx="0" cy="9808931"/>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ECBF055-674F-3547-B41D-A4C690D2453D}"/>
                    </a:ext>
                  </a:extLst>
                </p:cNvPr>
                <p:cNvCxnSpPr>
                  <a:cxnSpLocks/>
                </p:cNvCxnSpPr>
                <p:nvPr/>
              </p:nvCxnSpPr>
              <p:spPr>
                <a:xfrm>
                  <a:off x="19807002" y="10794485"/>
                  <a:ext cx="0" cy="9834646"/>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48" name="TextBox 147">
                  <a:extLst>
                    <a:ext uri="{FF2B5EF4-FFF2-40B4-BE49-F238E27FC236}">
                      <a16:creationId xmlns:a16="http://schemas.microsoft.com/office/drawing/2014/main" id="{A4430FB9-9E1C-7A45-8D20-8A0CC043D360}"/>
                    </a:ext>
                  </a:extLst>
                </p:cNvPr>
                <p:cNvSpPr txBox="1"/>
                <p:nvPr/>
              </p:nvSpPr>
              <p:spPr>
                <a:xfrm rot="16200000">
                  <a:off x="9184312" y="13104369"/>
                  <a:ext cx="1681344" cy="838311"/>
                </a:xfrm>
                <a:prstGeom prst="rect">
                  <a:avLst/>
                </a:prstGeom>
                <a:noFill/>
              </p:spPr>
              <p:txBody>
                <a:bodyPr wrap="square" rtlCol="0">
                  <a:spAutoFit/>
                </a:bodyPr>
                <a:lstStyle/>
                <a:p>
                  <a:pPr algn="just"/>
                  <a:r>
                    <a:rPr lang="en-US" sz="3200" b="1">
                      <a:latin typeface="Tahoma" panose="020B0604030504040204" pitchFamily="34" charset="0"/>
                      <a:ea typeface="Tahoma" panose="020B0604030504040204" pitchFamily="34" charset="0"/>
                      <a:cs typeface="Tahoma" panose="020B0604030504040204" pitchFamily="34" charset="0"/>
                    </a:rPr>
                    <a:t>IFOF</a:t>
                  </a:r>
                </a:p>
              </p:txBody>
            </p:sp>
            <p:cxnSp>
              <p:nvCxnSpPr>
                <p:cNvPr id="149" name="Straight Connector 148">
                  <a:extLst>
                    <a:ext uri="{FF2B5EF4-FFF2-40B4-BE49-F238E27FC236}">
                      <a16:creationId xmlns:a16="http://schemas.microsoft.com/office/drawing/2014/main" id="{9AA2FC3C-413D-E84E-ACB8-64EDFD939F24}"/>
                    </a:ext>
                  </a:extLst>
                </p:cNvPr>
                <p:cNvCxnSpPr>
                  <a:cxnSpLocks/>
                </p:cNvCxnSpPr>
                <p:nvPr/>
              </p:nvCxnSpPr>
              <p:spPr>
                <a:xfrm>
                  <a:off x="10021337" y="15678466"/>
                  <a:ext cx="1531633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A85AE2DA-3D63-6F4E-B718-3F2ACBE0D503}"/>
                    </a:ext>
                  </a:extLst>
                </p:cNvPr>
                <p:cNvSpPr txBox="1"/>
                <p:nvPr/>
              </p:nvSpPr>
              <p:spPr>
                <a:xfrm rot="16200000">
                  <a:off x="9254943" y="17561098"/>
                  <a:ext cx="1532791" cy="838311"/>
                </a:xfrm>
                <a:prstGeom prst="rect">
                  <a:avLst/>
                </a:prstGeom>
                <a:noFill/>
              </p:spPr>
              <p:txBody>
                <a:bodyPr wrap="square" rtlCol="0">
                  <a:spAutoFit/>
                </a:bodyPr>
                <a:lstStyle/>
                <a:p>
                  <a:pPr algn="just"/>
                  <a:r>
                    <a:rPr lang="en-US" sz="3200" b="1">
                      <a:latin typeface="Tahoma" panose="020B0604030504040204" pitchFamily="34" charset="0"/>
                      <a:ea typeface="Tahoma" panose="020B0604030504040204" pitchFamily="34" charset="0"/>
                      <a:cs typeface="Tahoma" panose="020B0604030504040204" pitchFamily="34" charset="0"/>
                    </a:rPr>
                    <a:t>UF</a:t>
                  </a:r>
                </a:p>
              </p:txBody>
            </p:sp>
          </p:grpSp>
          <p:cxnSp>
            <p:nvCxnSpPr>
              <p:cNvPr id="130" name="Straight Connector 129">
                <a:extLst>
                  <a:ext uri="{FF2B5EF4-FFF2-40B4-BE49-F238E27FC236}">
                    <a16:creationId xmlns:a16="http://schemas.microsoft.com/office/drawing/2014/main" id="{F50EEEA6-BCCC-1347-A059-A48632893A82}"/>
                  </a:ext>
                </a:extLst>
              </p:cNvPr>
              <p:cNvCxnSpPr>
                <a:cxnSpLocks/>
              </p:cNvCxnSpPr>
              <p:nvPr/>
            </p:nvCxnSpPr>
            <p:spPr>
              <a:xfrm>
                <a:off x="10164212" y="16600056"/>
                <a:ext cx="142113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1" name="TextBox 130">
                <a:extLst>
                  <a:ext uri="{FF2B5EF4-FFF2-40B4-BE49-F238E27FC236}">
                    <a16:creationId xmlns:a16="http://schemas.microsoft.com/office/drawing/2014/main" id="{8ADE795A-8EC5-694A-82FE-BB0B5E95CC22}"/>
                  </a:ext>
                </a:extLst>
              </p:cNvPr>
              <p:cNvSpPr txBox="1"/>
              <p:nvPr/>
            </p:nvSpPr>
            <p:spPr>
              <a:xfrm>
                <a:off x="15329546" y="5825647"/>
                <a:ext cx="4948448"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Medium Resolution</a:t>
                </a:r>
              </a:p>
            </p:txBody>
          </p:sp>
          <p:sp>
            <p:nvSpPr>
              <p:cNvPr id="132" name="TextBox 131">
                <a:extLst>
                  <a:ext uri="{FF2B5EF4-FFF2-40B4-BE49-F238E27FC236}">
                    <a16:creationId xmlns:a16="http://schemas.microsoft.com/office/drawing/2014/main" id="{F2F1FB05-4A06-A649-A3F8-01FE967E8A88}"/>
                  </a:ext>
                </a:extLst>
              </p:cNvPr>
              <p:cNvSpPr txBox="1"/>
              <p:nvPr/>
            </p:nvSpPr>
            <p:spPr>
              <a:xfrm>
                <a:off x="20158956" y="5849430"/>
                <a:ext cx="3903631"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Low Resolution</a:t>
                </a:r>
              </a:p>
            </p:txBody>
          </p:sp>
          <p:sp>
            <p:nvSpPr>
              <p:cNvPr id="133" name="TextBox 132">
                <a:extLst>
                  <a:ext uri="{FF2B5EF4-FFF2-40B4-BE49-F238E27FC236}">
                    <a16:creationId xmlns:a16="http://schemas.microsoft.com/office/drawing/2014/main" id="{9DF30518-F8DA-CB49-BD5B-17612B3DD302}"/>
                  </a:ext>
                </a:extLst>
              </p:cNvPr>
              <p:cNvSpPr txBox="1"/>
              <p:nvPr/>
            </p:nvSpPr>
            <p:spPr>
              <a:xfrm rot="16200000">
                <a:off x="9284817" y="7099218"/>
                <a:ext cx="3076163" cy="529460"/>
              </a:xfrm>
              <a:prstGeom prst="rect">
                <a:avLst/>
              </a:prstGeom>
              <a:noFill/>
            </p:spPr>
            <p:txBody>
              <a:bodyPr wrap="square" rtlCol="0">
                <a:spAutoFit/>
              </a:bodyPr>
              <a:lstStyle/>
              <a:p>
                <a:pPr algn="just"/>
                <a:r>
                  <a:rPr lang="en-US" sz="1800" b="1" dirty="0">
                    <a:latin typeface="Tahoma" panose="020B0604030504040204" pitchFamily="34" charset="0"/>
                    <a:ea typeface="Tahoma" panose="020B0604030504040204" pitchFamily="34" charset="0"/>
                    <a:cs typeface="Tahoma" panose="020B0604030504040204" pitchFamily="34" charset="0"/>
                  </a:rPr>
                  <a:t>ACS 1</a:t>
                </a:r>
              </a:p>
            </p:txBody>
          </p:sp>
          <p:sp>
            <p:nvSpPr>
              <p:cNvPr id="134" name="TextBox 133">
                <a:extLst>
                  <a:ext uri="{FF2B5EF4-FFF2-40B4-BE49-F238E27FC236}">
                    <a16:creationId xmlns:a16="http://schemas.microsoft.com/office/drawing/2014/main" id="{FA69E285-86A7-F142-930B-2F942DDB28FC}"/>
                  </a:ext>
                </a:extLst>
              </p:cNvPr>
              <p:cNvSpPr txBox="1"/>
              <p:nvPr/>
            </p:nvSpPr>
            <p:spPr>
              <a:xfrm rot="16200000">
                <a:off x="9284819" y="9300311"/>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5" name="Straight Connector 134">
                <a:extLst>
                  <a:ext uri="{FF2B5EF4-FFF2-40B4-BE49-F238E27FC236}">
                    <a16:creationId xmlns:a16="http://schemas.microsoft.com/office/drawing/2014/main" id="{EA476CE8-C730-2544-83EC-63D78F68676C}"/>
                  </a:ext>
                </a:extLst>
              </p:cNvPr>
              <p:cNvCxnSpPr>
                <a:cxnSpLocks/>
              </p:cNvCxnSpPr>
              <p:nvPr/>
            </p:nvCxnSpPr>
            <p:spPr>
              <a:xfrm>
                <a:off x="10845684" y="9480800"/>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08DC373B-8B51-F042-B8D7-869830B79CBF}"/>
                  </a:ext>
                </a:extLst>
              </p:cNvPr>
              <p:cNvSpPr txBox="1"/>
              <p:nvPr/>
            </p:nvSpPr>
            <p:spPr>
              <a:xfrm rot="16200000">
                <a:off x="9284819" y="11531782"/>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1</a:t>
                </a:r>
              </a:p>
            </p:txBody>
          </p:sp>
          <p:sp>
            <p:nvSpPr>
              <p:cNvPr id="137" name="TextBox 136">
                <a:extLst>
                  <a:ext uri="{FF2B5EF4-FFF2-40B4-BE49-F238E27FC236}">
                    <a16:creationId xmlns:a16="http://schemas.microsoft.com/office/drawing/2014/main" id="{D052E78B-7299-364E-ABD1-2DD9813953A8}"/>
                  </a:ext>
                </a:extLst>
              </p:cNvPr>
              <p:cNvSpPr txBox="1"/>
              <p:nvPr/>
            </p:nvSpPr>
            <p:spPr>
              <a:xfrm rot="16200000">
                <a:off x="9284819" y="13854863"/>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8" name="Straight Connector 137">
                <a:extLst>
                  <a:ext uri="{FF2B5EF4-FFF2-40B4-BE49-F238E27FC236}">
                    <a16:creationId xmlns:a16="http://schemas.microsoft.com/office/drawing/2014/main" id="{0C4A3170-EED0-464F-BCC5-1A9E0D50FA98}"/>
                  </a:ext>
                </a:extLst>
              </p:cNvPr>
              <p:cNvCxnSpPr>
                <a:cxnSpLocks/>
              </p:cNvCxnSpPr>
              <p:nvPr/>
            </p:nvCxnSpPr>
            <p:spPr>
              <a:xfrm>
                <a:off x="10845684" y="13918109"/>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pic>
            <p:nvPicPr>
              <p:cNvPr id="139" name="Picture 138">
                <a:extLst>
                  <a:ext uri="{FF2B5EF4-FFF2-40B4-BE49-F238E27FC236}">
                    <a16:creationId xmlns:a16="http://schemas.microsoft.com/office/drawing/2014/main" id="{451974A6-C310-A743-BF59-517C49180DA7}"/>
                  </a:ext>
                </a:extLst>
              </p:cNvPr>
              <p:cNvPicPr>
                <a:picLocks/>
              </p:cNvPicPr>
              <p:nvPr/>
            </p:nvPicPr>
            <p:blipFill rotWithShape="1">
              <a:blip r:embed="rId22"/>
              <a:srcRect l="2733" t="36653" r="2924" b="25480"/>
              <a:stretch/>
            </p:blipFill>
            <p:spPr>
              <a:xfrm rot="16200000">
                <a:off x="22607115" y="9015229"/>
                <a:ext cx="4738092" cy="360000"/>
              </a:xfrm>
              <a:prstGeom prst="rect">
                <a:avLst/>
              </a:prstGeom>
            </p:spPr>
          </p:pic>
          <p:sp>
            <p:nvSpPr>
              <p:cNvPr id="140" name="TextBox 139">
                <a:extLst>
                  <a:ext uri="{FF2B5EF4-FFF2-40B4-BE49-F238E27FC236}">
                    <a16:creationId xmlns:a16="http://schemas.microsoft.com/office/drawing/2014/main" id="{595DF47D-A23B-DA46-89E8-9E49D82ECCFE}"/>
                  </a:ext>
                </a:extLst>
              </p:cNvPr>
              <p:cNvSpPr txBox="1"/>
              <p:nvPr/>
            </p:nvSpPr>
            <p:spPr>
              <a:xfrm>
                <a:off x="24711562" y="11195384"/>
                <a:ext cx="1242207" cy="485338"/>
              </a:xfrm>
              <a:prstGeom prst="rect">
                <a:avLst/>
              </a:prstGeom>
              <a:noFill/>
            </p:spPr>
            <p:txBody>
              <a:bodyPr wrap="square" rtlCol="0">
                <a:spAutoFit/>
              </a:bodyPr>
              <a:lstStyle/>
              <a:p>
                <a:pPr algn="just"/>
                <a:r>
                  <a:rPr lang="en-US" sz="1600">
                    <a:latin typeface="Tahoma" panose="020B0604030504040204" pitchFamily="34" charset="0"/>
                    <a:ea typeface="Tahoma" panose="020B0604030504040204" pitchFamily="34" charset="0"/>
                    <a:cs typeface="Tahoma" panose="020B0604030504040204" pitchFamily="34" charset="0"/>
                  </a:rPr>
                  <a:t>0</a:t>
                </a:r>
              </a:p>
            </p:txBody>
          </p:sp>
          <p:sp>
            <p:nvSpPr>
              <p:cNvPr id="141" name="TextBox 140">
                <a:extLst>
                  <a:ext uri="{FF2B5EF4-FFF2-40B4-BE49-F238E27FC236}">
                    <a16:creationId xmlns:a16="http://schemas.microsoft.com/office/drawing/2014/main" id="{AE8F31FA-EEF3-634D-8FC2-EB7C450CE84B}"/>
                  </a:ext>
                </a:extLst>
              </p:cNvPr>
              <p:cNvSpPr txBox="1"/>
              <p:nvPr/>
            </p:nvSpPr>
            <p:spPr>
              <a:xfrm>
                <a:off x="24848840" y="6733905"/>
                <a:ext cx="1242207" cy="485338"/>
              </a:xfrm>
              <a:prstGeom prst="rect">
                <a:avLst/>
              </a:prstGeom>
              <a:noFill/>
            </p:spPr>
            <p:txBody>
              <a:bodyPr wrap="square" rtlCol="0">
                <a:spAutoFit/>
              </a:bodyPr>
              <a:lstStyle/>
              <a:p>
                <a:pPr algn="just"/>
                <a:r>
                  <a:rPr lang="en-US" sz="1600">
                    <a:latin typeface="Tahoma" panose="020B0604030504040204" pitchFamily="34" charset="0"/>
                    <a:ea typeface="Tahoma" panose="020B0604030504040204" pitchFamily="34" charset="0"/>
                    <a:cs typeface="Tahoma" panose="020B0604030504040204" pitchFamily="34" charset="0"/>
                  </a:rPr>
                  <a:t>0.8</a:t>
                </a:r>
              </a:p>
            </p:txBody>
          </p:sp>
          <p:pic>
            <p:nvPicPr>
              <p:cNvPr id="142" name="Picture 141">
                <a:extLst>
                  <a:ext uri="{FF2B5EF4-FFF2-40B4-BE49-F238E27FC236}">
                    <a16:creationId xmlns:a16="http://schemas.microsoft.com/office/drawing/2014/main" id="{419FA39F-3657-E349-9B9D-17CB6411A390}"/>
                  </a:ext>
                </a:extLst>
              </p:cNvPr>
              <p:cNvPicPr>
                <a:picLocks/>
              </p:cNvPicPr>
              <p:nvPr/>
            </p:nvPicPr>
            <p:blipFill rotWithShape="1">
              <a:blip r:embed="rId22"/>
              <a:srcRect l="2733" t="36653" r="2924" b="25480"/>
              <a:stretch/>
            </p:blipFill>
            <p:spPr>
              <a:xfrm rot="16200000">
                <a:off x="22597284" y="14039879"/>
                <a:ext cx="4757755" cy="360000"/>
              </a:xfrm>
              <a:prstGeom prst="rect">
                <a:avLst/>
              </a:prstGeom>
            </p:spPr>
          </p:pic>
          <p:sp>
            <p:nvSpPr>
              <p:cNvPr id="143" name="TextBox 142">
                <a:extLst>
                  <a:ext uri="{FF2B5EF4-FFF2-40B4-BE49-F238E27FC236}">
                    <a16:creationId xmlns:a16="http://schemas.microsoft.com/office/drawing/2014/main" id="{3C01FDCB-63D1-BA4A-A279-CC01FF1632EB}"/>
                  </a:ext>
                </a:extLst>
              </p:cNvPr>
              <p:cNvSpPr txBox="1"/>
              <p:nvPr/>
            </p:nvSpPr>
            <p:spPr>
              <a:xfrm>
                <a:off x="24725131" y="16222323"/>
                <a:ext cx="1242207" cy="485338"/>
              </a:xfrm>
              <a:prstGeom prst="rect">
                <a:avLst/>
              </a:prstGeom>
              <a:noFill/>
            </p:spPr>
            <p:txBody>
              <a:bodyPr wrap="square" rtlCol="0">
                <a:spAutoFit/>
              </a:bodyPr>
              <a:lstStyle/>
              <a:p>
                <a:pPr algn="just"/>
                <a:r>
                  <a:rPr lang="en-US" sz="1600">
                    <a:latin typeface="Tahoma" panose="020B0604030504040204" pitchFamily="34" charset="0"/>
                    <a:ea typeface="Tahoma" panose="020B0604030504040204" pitchFamily="34" charset="0"/>
                    <a:cs typeface="Tahoma" panose="020B0604030504040204" pitchFamily="34" charset="0"/>
                  </a:rPr>
                  <a:t>0</a:t>
                </a:r>
              </a:p>
            </p:txBody>
          </p:sp>
          <p:sp>
            <p:nvSpPr>
              <p:cNvPr id="144" name="TextBox 143">
                <a:extLst>
                  <a:ext uri="{FF2B5EF4-FFF2-40B4-BE49-F238E27FC236}">
                    <a16:creationId xmlns:a16="http://schemas.microsoft.com/office/drawing/2014/main" id="{99FEAB81-80A2-7941-B0AC-8D1434A8A608}"/>
                  </a:ext>
                </a:extLst>
              </p:cNvPr>
              <p:cNvSpPr txBox="1"/>
              <p:nvPr/>
            </p:nvSpPr>
            <p:spPr>
              <a:xfrm>
                <a:off x="24711561" y="11727307"/>
                <a:ext cx="1242207" cy="485338"/>
              </a:xfrm>
              <a:prstGeom prst="rect">
                <a:avLst/>
              </a:prstGeom>
              <a:noFill/>
            </p:spPr>
            <p:txBody>
              <a:bodyPr wrap="square" rtlCol="0">
                <a:spAutoFit/>
              </a:bodyPr>
              <a:lstStyle/>
              <a:p>
                <a:pPr algn="just"/>
                <a:r>
                  <a:rPr lang="en-US" sz="1600">
                    <a:latin typeface="Tahoma" panose="020B0604030504040204" pitchFamily="34" charset="0"/>
                    <a:ea typeface="Tahoma" panose="020B0604030504040204" pitchFamily="34" charset="0"/>
                    <a:cs typeface="Tahoma" panose="020B0604030504040204" pitchFamily="34" charset="0"/>
                  </a:rPr>
                  <a:t>1</a:t>
                </a:r>
              </a:p>
            </p:txBody>
          </p:sp>
        </p:grpSp>
        <p:sp>
          <p:nvSpPr>
            <p:cNvPr id="153" name="TextBox 152">
              <a:extLst>
                <a:ext uri="{FF2B5EF4-FFF2-40B4-BE49-F238E27FC236}">
                  <a16:creationId xmlns:a16="http://schemas.microsoft.com/office/drawing/2014/main" id="{246472C5-2595-114A-BC9B-209B1A6D1F4D}"/>
                </a:ext>
              </a:extLst>
            </p:cNvPr>
            <p:cNvSpPr txBox="1"/>
            <p:nvPr/>
          </p:nvSpPr>
          <p:spPr>
            <a:xfrm>
              <a:off x="2296252" y="29643166"/>
              <a:ext cx="8928992" cy="553998"/>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2: Multi-resolution visualization of fiber bundles</a:t>
              </a:r>
            </a:p>
          </p:txBody>
        </p:sp>
      </p:grpSp>
      <p:grpSp>
        <p:nvGrpSpPr>
          <p:cNvPr id="32" name="Group 31">
            <a:extLst>
              <a:ext uri="{FF2B5EF4-FFF2-40B4-BE49-F238E27FC236}">
                <a16:creationId xmlns:a16="http://schemas.microsoft.com/office/drawing/2014/main" id="{0AF5C702-A083-C244-AF4D-C5656707BE0C}"/>
              </a:ext>
            </a:extLst>
          </p:cNvPr>
          <p:cNvGrpSpPr/>
          <p:nvPr/>
        </p:nvGrpSpPr>
        <p:grpSpPr>
          <a:xfrm>
            <a:off x="19414089" y="31030002"/>
            <a:ext cx="9189013" cy="8552439"/>
            <a:chOff x="20213214" y="31319836"/>
            <a:chExt cx="8821936" cy="8210791"/>
          </a:xfrm>
        </p:grpSpPr>
        <p:pic>
          <p:nvPicPr>
            <p:cNvPr id="14346" name="Picture 14345">
              <a:extLst>
                <a:ext uri="{FF2B5EF4-FFF2-40B4-BE49-F238E27FC236}">
                  <a16:creationId xmlns:a16="http://schemas.microsoft.com/office/drawing/2014/main" id="{1B933874-EA24-8F41-A93C-E999944D50B2}"/>
                </a:ext>
              </a:extLst>
            </p:cNvPr>
            <p:cNvPicPr>
              <a:picLocks noChangeAspect="1"/>
            </p:cNvPicPr>
            <p:nvPr/>
          </p:nvPicPr>
          <p:blipFill>
            <a:blip r:embed="rId35"/>
            <a:stretch>
              <a:fillRect/>
            </a:stretch>
          </p:blipFill>
          <p:spPr>
            <a:xfrm>
              <a:off x="20213214" y="31319836"/>
              <a:ext cx="8821936" cy="7680790"/>
            </a:xfrm>
            <a:prstGeom prst="rect">
              <a:avLst/>
            </a:prstGeom>
          </p:spPr>
        </p:pic>
        <p:sp>
          <p:nvSpPr>
            <p:cNvPr id="156" name="TextBox 155">
              <a:extLst>
                <a:ext uri="{FF2B5EF4-FFF2-40B4-BE49-F238E27FC236}">
                  <a16:creationId xmlns:a16="http://schemas.microsoft.com/office/drawing/2014/main" id="{880A54EE-AA16-494E-908A-D1393B65D24C}"/>
                </a:ext>
              </a:extLst>
            </p:cNvPr>
            <p:cNvSpPr txBox="1"/>
            <p:nvPr/>
          </p:nvSpPr>
          <p:spPr>
            <a:xfrm>
              <a:off x="22370471" y="38998760"/>
              <a:ext cx="5055593" cy="531867"/>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3: Tracts dispersion map</a:t>
              </a:r>
            </a:p>
          </p:txBody>
        </p:sp>
      </p:grpSp>
      <p:cxnSp>
        <p:nvCxnSpPr>
          <p:cNvPr id="16" name="Straight Connector 15">
            <a:extLst>
              <a:ext uri="{FF2B5EF4-FFF2-40B4-BE49-F238E27FC236}">
                <a16:creationId xmlns:a16="http://schemas.microsoft.com/office/drawing/2014/main" id="{621FA6D7-B7EE-A445-9BDB-5A3D7E23931E}"/>
              </a:ext>
            </a:extLst>
          </p:cNvPr>
          <p:cNvCxnSpPr/>
          <p:nvPr/>
        </p:nvCxnSpPr>
        <p:spPr bwMode="auto">
          <a:xfrm>
            <a:off x="456571" y="8224417"/>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0" name="Straight Connector 159">
            <a:extLst>
              <a:ext uri="{FF2B5EF4-FFF2-40B4-BE49-F238E27FC236}">
                <a16:creationId xmlns:a16="http://schemas.microsoft.com/office/drawing/2014/main" id="{97B71972-DFCE-2348-A53E-734BCD393E5F}"/>
              </a:ext>
            </a:extLst>
          </p:cNvPr>
          <p:cNvCxnSpPr/>
          <p:nvPr/>
        </p:nvCxnSpPr>
        <p:spPr bwMode="auto">
          <a:xfrm>
            <a:off x="456571" y="30474889"/>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1" name="Straight Connector 160">
            <a:extLst>
              <a:ext uri="{FF2B5EF4-FFF2-40B4-BE49-F238E27FC236}">
                <a16:creationId xmlns:a16="http://schemas.microsoft.com/office/drawing/2014/main" id="{F5BCEF57-CADC-154F-9504-048793F4A27E}"/>
              </a:ext>
            </a:extLst>
          </p:cNvPr>
          <p:cNvCxnSpPr/>
          <p:nvPr/>
        </p:nvCxnSpPr>
        <p:spPr bwMode="auto">
          <a:xfrm>
            <a:off x="418452" y="18881601"/>
            <a:ext cx="28766352" cy="0"/>
          </a:xfrm>
          <a:prstGeom prst="line">
            <a:avLst/>
          </a:prstGeom>
          <a:solidFill>
            <a:schemeClr val="accent1"/>
          </a:solidFill>
          <a:ln w="9525" cap="flat" cmpd="sng" algn="ctr">
            <a:solidFill>
              <a:srgbClr val="BF1238"/>
            </a:solidFill>
            <a:prstDash val="lgDash"/>
            <a:round/>
            <a:headEnd type="none" w="med" len="med"/>
            <a:tailEnd type="none" w="med" len="med"/>
          </a:ln>
          <a:effectLst/>
        </p:spPr>
      </p:cxnSp>
      <p:cxnSp>
        <p:nvCxnSpPr>
          <p:cNvPr id="162" name="Straight Connector 161">
            <a:extLst>
              <a:ext uri="{FF2B5EF4-FFF2-40B4-BE49-F238E27FC236}">
                <a16:creationId xmlns:a16="http://schemas.microsoft.com/office/drawing/2014/main" id="{CED52587-1D6E-6040-B18B-122DFDC02022}"/>
              </a:ext>
            </a:extLst>
          </p:cNvPr>
          <p:cNvCxnSpPr/>
          <p:nvPr/>
        </p:nvCxnSpPr>
        <p:spPr bwMode="auto">
          <a:xfrm>
            <a:off x="700846" y="39691913"/>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sp>
        <p:nvSpPr>
          <p:cNvPr id="28" name="Rectangle 27">
            <a:extLst>
              <a:ext uri="{FF2B5EF4-FFF2-40B4-BE49-F238E27FC236}">
                <a16:creationId xmlns:a16="http://schemas.microsoft.com/office/drawing/2014/main" id="{285AADFB-DAD8-3A44-885F-7B691AA3EEEC}"/>
              </a:ext>
            </a:extLst>
          </p:cNvPr>
          <p:cNvSpPr/>
          <p:nvPr/>
        </p:nvSpPr>
        <p:spPr>
          <a:xfrm>
            <a:off x="13123360" y="20186546"/>
            <a:ext cx="15135225" cy="2308324"/>
          </a:xfrm>
          <a:prstGeom prst="rect">
            <a:avLst/>
          </a:prstGeom>
        </p:spPr>
        <p:txBody>
          <a:bodyPr>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In order to facilitate brain navigation and to add interactivity to the segmentation process, we introduce a white matter multi-resolution representation based on [3]. Fibers are progressively merged together according to their similarity.</a:t>
            </a:r>
          </a:p>
        </p:txBody>
      </p:sp>
      <p:sp>
        <p:nvSpPr>
          <p:cNvPr id="30" name="Rectangle 29">
            <a:extLst>
              <a:ext uri="{FF2B5EF4-FFF2-40B4-BE49-F238E27FC236}">
                <a16:creationId xmlns:a16="http://schemas.microsoft.com/office/drawing/2014/main" id="{A83072FE-E330-9C4D-B14E-1D7C6A8607FA}"/>
              </a:ext>
            </a:extLst>
          </p:cNvPr>
          <p:cNvSpPr/>
          <p:nvPr/>
        </p:nvSpPr>
        <p:spPr>
          <a:xfrm>
            <a:off x="13123359" y="27445148"/>
            <a:ext cx="15135225" cy="1754326"/>
          </a:xfrm>
          <a:prstGeom prst="rect">
            <a:avLst/>
          </a:prstGeom>
        </p:spPr>
        <p:txBody>
          <a:bodyPr>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Doing so, we make it feasible to navigate between thresholds in an interactive way, using the simplified geometry of the multi-resolution representation.</a:t>
            </a:r>
          </a:p>
        </p:txBody>
      </p:sp>
      <p:pic>
        <p:nvPicPr>
          <p:cNvPr id="37" name="Picture 36">
            <a:extLst>
              <a:ext uri="{FF2B5EF4-FFF2-40B4-BE49-F238E27FC236}">
                <a16:creationId xmlns:a16="http://schemas.microsoft.com/office/drawing/2014/main" id="{61A89709-2F15-F04D-9083-FDC819C3220F}"/>
              </a:ext>
            </a:extLst>
          </p:cNvPr>
          <p:cNvPicPr>
            <a:picLocks noChangeAspect="1"/>
          </p:cNvPicPr>
          <p:nvPr/>
        </p:nvPicPr>
        <p:blipFill>
          <a:blip r:embed="rId36"/>
          <a:stretch>
            <a:fillRect/>
          </a:stretch>
        </p:blipFill>
        <p:spPr>
          <a:xfrm>
            <a:off x="28856286" y="39847488"/>
            <a:ext cx="1305434" cy="1305434"/>
          </a:xfrm>
          <a:prstGeom prst="rect">
            <a:avLst/>
          </a:prstGeom>
        </p:spPr>
      </p:pic>
      <p:sp>
        <p:nvSpPr>
          <p:cNvPr id="38" name="TextBox 37">
            <a:hlinkClick r:id="rId37"/>
            <a:extLst>
              <a:ext uri="{FF2B5EF4-FFF2-40B4-BE49-F238E27FC236}">
                <a16:creationId xmlns:a16="http://schemas.microsoft.com/office/drawing/2014/main" id="{8814F10B-991D-C84C-B65D-9606C70036C6}"/>
              </a:ext>
            </a:extLst>
          </p:cNvPr>
          <p:cNvSpPr txBox="1"/>
          <p:nvPr/>
        </p:nvSpPr>
        <p:spPr>
          <a:xfrm>
            <a:off x="25438311" y="41065899"/>
            <a:ext cx="5001904" cy="400110"/>
          </a:xfrm>
          <a:prstGeom prst="rect">
            <a:avLst/>
          </a:prstGeom>
          <a:noFill/>
          <a:ln>
            <a:noFill/>
          </a:ln>
        </p:spPr>
        <p:txBody>
          <a:bodyPr wrap="square" rtlCol="0">
            <a:spAutoFit/>
          </a:bodyPr>
          <a:lstStyle/>
          <a:p>
            <a:r>
              <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hlinkClick r:id="rId37">
                  <a:extLst>
                    <a:ext uri="{A12FA001-AC4F-418D-AE19-62706E023703}">
                      <ahyp:hlinkClr xmlns:ahyp="http://schemas.microsoft.com/office/drawing/2018/hyperlinkcolor" val="tx"/>
                    </a:ext>
                  </a:extLst>
                </a:hlinkClick>
              </a:rPr>
              <a:t>https://github.com/CorentinMercier/FBTS </a:t>
            </a:r>
            <a:endPar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E3E0D85-D1F7-4C46-A2F0-25F62AAEC40E}"/>
              </a:ext>
            </a:extLst>
          </p:cNvPr>
          <p:cNvPicPr>
            <a:picLocks noChangeAspect="1"/>
          </p:cNvPicPr>
          <p:nvPr/>
        </p:nvPicPr>
        <p:blipFill rotWithShape="1">
          <a:blip r:embed="rId38"/>
          <a:srcRect l="1084" t="551"/>
          <a:stretch/>
        </p:blipFill>
        <p:spPr>
          <a:xfrm rot="5400000">
            <a:off x="4808034" y="11932156"/>
            <a:ext cx="2700315" cy="2922329"/>
          </a:xfrm>
          <a:prstGeom prst="rect">
            <a:avLst/>
          </a:prstGeom>
        </p:spPr>
      </p:pic>
      <p:pic>
        <p:nvPicPr>
          <p:cNvPr id="8" name="Picture 7">
            <a:extLst>
              <a:ext uri="{FF2B5EF4-FFF2-40B4-BE49-F238E27FC236}">
                <a16:creationId xmlns:a16="http://schemas.microsoft.com/office/drawing/2014/main" id="{9223AEC7-1335-844B-8045-7AD47B4252BD}"/>
              </a:ext>
            </a:extLst>
          </p:cNvPr>
          <p:cNvPicPr>
            <a:picLocks noChangeAspect="1"/>
          </p:cNvPicPr>
          <p:nvPr/>
        </p:nvPicPr>
        <p:blipFill rotWithShape="1">
          <a:blip r:embed="rId39"/>
          <a:srcRect l="18652" t="16650" r="14066" b="17747"/>
          <a:stretch/>
        </p:blipFill>
        <p:spPr>
          <a:xfrm>
            <a:off x="9878983" y="11406650"/>
            <a:ext cx="4447643" cy="4049047"/>
          </a:xfrm>
          <a:prstGeom prst="rect">
            <a:avLst/>
          </a:prstGeom>
        </p:spPr>
      </p:pic>
    </p:spTree>
  </p:cSld>
  <p:clrMapOvr>
    <a:masterClrMapping/>
  </p:clrMapOvr>
</p:sld>
</file>

<file path=ppt/theme/theme1.xml><?xml version="1.0" encoding="utf-8"?>
<a:theme xmlns:a="http://schemas.openxmlformats.org/drawingml/2006/main" name="Telecom_ParisTech_Poster_recherche">
  <a:themeElements>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nstitut-TELECOM-Poster-Modele">
      <a:majorFont>
        <a:latin typeface="Arial Bold"/>
        <a:ea typeface="ヒラギノ角ゴ Pro W3"/>
        <a:cs typeface="ヒラギノ角ゴ Pro W3"/>
      </a:majorFont>
      <a:minorFont>
        <a:latin typeface="Arial"/>
        <a:ea typeface="ヒラギノ角ゴ Pro W3"/>
        <a:cs typeface="ヒラギノ角ゴ Pro W3"/>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lnDef>
  </a:objectDefaults>
  <a:extraClrSchemeLst>
    <a:extraClrScheme>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Institut-TELECOM-Poster-Model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Institut-TELECOM-Poster-Model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Institut-TELECOM-Poster-Model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Institut-TELECOM-Poster-Model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Institut-TELECOM-Poster-Model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Institut-TELECOM-Poster-Model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Institut-TELECOM-Poster-Model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Institut-TELECOM-Poster-Model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Institut-TELECOM-Poster-Model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Institut-TELECOM-Poster-Model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Institut-TELECOM-Poster-Model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Telecom_ParisTech_Poster_recherche.potx</Template>
  <TotalTime>4783</TotalTime>
  <Words>739</Words>
  <Application>Microsoft Macintosh PowerPoint</Application>
  <PresentationFormat>Custom</PresentationFormat>
  <Paragraphs>65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ヒラギノ角ゴ Pro W3</vt:lpstr>
      <vt:lpstr>Arial</vt:lpstr>
      <vt:lpstr>Arial Bold</vt:lpstr>
      <vt:lpstr>Cambria Math</vt:lpstr>
      <vt:lpstr>Tahoma</vt:lpstr>
      <vt:lpstr>Telecom_ParisTech_Poster_recherche</vt:lpstr>
      <vt:lpstr>White Matter Multi-Resolution Segmentation Using Fuzzy Set Theory</vt:lpstr>
    </vt:vector>
  </TitlesOfParts>
  <Company>Implica</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Progressive Brain Tractograms</dc:title>
  <dc:creator>IMT;Corentin MERCIER</dc:creator>
  <cp:lastModifiedBy>Microsoft Office User</cp:lastModifiedBy>
  <cp:revision>178</cp:revision>
  <cp:lastPrinted>2019-03-20T13:16:54Z</cp:lastPrinted>
  <dcterms:created xsi:type="dcterms:W3CDTF">2012-02-29T16:02:41Z</dcterms:created>
  <dcterms:modified xsi:type="dcterms:W3CDTF">2019-03-21T12:12:47Z</dcterms:modified>
</cp:coreProperties>
</file>

<file path=docProps/thumbnail.jpeg>
</file>